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1" r:id="rId6"/>
    <p:sldId id="263" r:id="rId7"/>
    <p:sldId id="356" r:id="rId8"/>
    <p:sldId id="358" r:id="rId9"/>
    <p:sldId id="262" r:id="rId10"/>
    <p:sldId id="264" r:id="rId11"/>
    <p:sldId id="357" r:id="rId12"/>
    <p:sldId id="359" r:id="rId13"/>
    <p:sldId id="266" r:id="rId14"/>
    <p:sldId id="265" r:id="rId15"/>
    <p:sldId id="385" r:id="rId16"/>
    <p:sldId id="267" r:id="rId17"/>
    <p:sldId id="360" r:id="rId18"/>
    <p:sldId id="268" r:id="rId19"/>
    <p:sldId id="270" r:id="rId20"/>
    <p:sldId id="383" r:id="rId21"/>
    <p:sldId id="361" r:id="rId22"/>
    <p:sldId id="386" r:id="rId23"/>
    <p:sldId id="271" r:id="rId24"/>
    <p:sldId id="272" r:id="rId25"/>
    <p:sldId id="362" r:id="rId26"/>
    <p:sldId id="401" r:id="rId27"/>
    <p:sldId id="392" r:id="rId28"/>
    <p:sldId id="391" r:id="rId29"/>
    <p:sldId id="277" r:id="rId30"/>
    <p:sldId id="279" r:id="rId31"/>
    <p:sldId id="363" r:id="rId32"/>
    <p:sldId id="394" r:id="rId33"/>
    <p:sldId id="390" r:id="rId34"/>
    <p:sldId id="387" r:id="rId35"/>
    <p:sldId id="382" r:id="rId36"/>
    <p:sldId id="280" r:id="rId37"/>
    <p:sldId id="282" r:id="rId38"/>
    <p:sldId id="364" r:id="rId39"/>
    <p:sldId id="396" r:id="rId40"/>
    <p:sldId id="384" r:id="rId41"/>
    <p:sldId id="283" r:id="rId42"/>
    <p:sldId id="285" r:id="rId43"/>
    <p:sldId id="365" r:id="rId44"/>
    <p:sldId id="400" r:id="rId45"/>
    <p:sldId id="393" r:id="rId46"/>
    <p:sldId id="286" r:id="rId47"/>
    <p:sldId id="288" r:id="rId48"/>
    <p:sldId id="366" r:id="rId49"/>
    <p:sldId id="399" r:id="rId50"/>
    <p:sldId id="395" r:id="rId51"/>
    <p:sldId id="389" r:id="rId52"/>
    <p:sldId id="388" r:id="rId53"/>
    <p:sldId id="367" r:id="rId54"/>
    <p:sldId id="289" r:id="rId55"/>
    <p:sldId id="291" r:id="rId56"/>
    <p:sldId id="292" r:id="rId57"/>
    <p:sldId id="294" r:id="rId58"/>
    <p:sldId id="397" r:id="rId59"/>
    <p:sldId id="298"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5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D420501-2546-449B-9C43-D09664F0C55B}" type="datetimeFigureOut">
              <a:rPr lang="en-US" smtClean="0"/>
              <a:t>8/18/2014</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CB331CCB-3184-4B03-84DF-8F60397D90D0}"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420501-2546-449B-9C43-D09664F0C55B}" type="datetimeFigureOut">
              <a:rPr lang="en-US" smtClean="0"/>
              <a:t>8/18/2014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331CCB-3184-4B03-84DF-8F60397D90D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420501-2546-449B-9C43-D09664F0C55B}" type="datetimeFigureOut">
              <a:rPr lang="en-US" smtClean="0"/>
              <a:t>8/18/2014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331CCB-3184-4B03-84DF-8F60397D90D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420501-2546-449B-9C43-D09664F0C55B}" type="datetimeFigureOut">
              <a:rPr lang="en-US" smtClean="0"/>
              <a:t>8/18/2014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331CCB-3184-4B03-84DF-8F60397D90D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D420501-2546-449B-9C43-D09664F0C55B}" type="datetimeFigureOut">
              <a:rPr lang="en-US" smtClean="0"/>
              <a:t>8/18/2014</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331CCB-3184-4B03-84DF-8F60397D90D0}"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420501-2546-449B-9C43-D09664F0C55B}" type="datetimeFigureOut">
              <a:rPr lang="en-US" smtClean="0"/>
              <a:t>8/18/2014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331CCB-3184-4B03-84DF-8F60397D90D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420501-2546-449B-9C43-D09664F0C55B}" type="datetimeFigureOut">
              <a:rPr lang="en-US" smtClean="0"/>
              <a:t>8/18/2014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331CCB-3184-4B03-84DF-8F60397D90D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420501-2546-449B-9C43-D09664F0C55B}" type="datetimeFigureOut">
              <a:rPr lang="en-US" smtClean="0"/>
              <a:t>8/18/2014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331CCB-3184-4B03-84DF-8F60397D90D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FD420501-2546-449B-9C43-D09664F0C55B}" type="datetimeFigureOut">
              <a:rPr lang="en-US" smtClean="0"/>
              <a:t>8/18/2014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331CCB-3184-4B03-84DF-8F60397D90D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420501-2546-449B-9C43-D09664F0C55B}" type="datetimeFigureOut">
              <a:rPr lang="en-US" smtClean="0"/>
              <a:t>8/18/2014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331CCB-3184-4B03-84DF-8F60397D90D0}"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FD420501-2546-449B-9C43-D09664F0C55B}" type="datetimeFigureOut">
              <a:rPr lang="en-US" smtClean="0"/>
              <a:t>8/18/2014</a:t>
            </a:fld>
            <a:endParaRPr lang="en-US"/>
          </a:p>
        </p:txBody>
      </p:sp>
      <p:sp>
        <p:nvSpPr>
          <p:cNvPr id="7" name="Slide Number Placeholder 6"/>
          <p:cNvSpPr>
            <a:spLocks noGrp="1"/>
          </p:cNvSpPr>
          <p:nvPr>
            <p:ph type="sldNum" sz="quarter" idx="12"/>
          </p:nvPr>
        </p:nvSpPr>
        <p:spPr/>
        <p:txBody>
          <a:bodyPr/>
          <a:lstStyle/>
          <a:p>
            <a:fld id="{CB331CCB-3184-4B03-84DF-8F60397D90D0}"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FD420501-2546-449B-9C43-D09664F0C55B}" type="datetimeFigureOut">
              <a:rPr lang="en-US" smtClean="0"/>
              <a:t>8/18/2014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CB331CCB-3184-4B03-84DF-8F60397D90D0}"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Journal prompts</a:t>
            </a:r>
            <a:endParaRPr lang="en-US" dirty="0"/>
          </a:p>
        </p:txBody>
      </p:sp>
      <p:sp>
        <p:nvSpPr>
          <p:cNvPr id="2" name="Title 1"/>
          <p:cNvSpPr>
            <a:spLocks noGrp="1"/>
          </p:cNvSpPr>
          <p:nvPr>
            <p:ph type="ctrTitle"/>
          </p:nvPr>
        </p:nvSpPr>
        <p:spPr/>
        <p:txBody>
          <a:bodyPr/>
          <a:lstStyle/>
          <a:p>
            <a:r>
              <a:rPr lang="en-US" dirty="0" smtClean="0"/>
              <a:t>Creative Writing </a:t>
            </a:r>
            <a:endParaRPr lang="en-US" dirty="0"/>
          </a:p>
        </p:txBody>
      </p:sp>
    </p:spTree>
    <p:extLst>
      <p:ext uri="{BB962C8B-B14F-4D97-AF65-F5344CB8AC3E}">
        <p14:creationId xmlns:p14="http://schemas.microsoft.com/office/powerpoint/2010/main" val="3521739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a:t>
            </a:r>
            <a:r>
              <a:rPr lang="en-US" dirty="0" smtClean="0"/>
              <a:t>#6</a:t>
            </a:r>
            <a:endParaRPr lang="en-US" dirty="0"/>
          </a:p>
        </p:txBody>
      </p:sp>
      <p:sp>
        <p:nvSpPr>
          <p:cNvPr id="3" name="Content Placeholder 2"/>
          <p:cNvSpPr>
            <a:spLocks noGrp="1"/>
          </p:cNvSpPr>
          <p:nvPr>
            <p:ph idx="1"/>
          </p:nvPr>
        </p:nvSpPr>
        <p:spPr/>
        <p:txBody>
          <a:bodyPr/>
          <a:lstStyle/>
          <a:p>
            <a:r>
              <a:rPr lang="en-US" dirty="0"/>
              <a:t>Write about a situation in which you were badly stressed.  But write about it in the first person from the point of view of someone else who was </a:t>
            </a:r>
            <a:r>
              <a:rPr lang="en-US" dirty="0" smtClean="0"/>
              <a:t>present, the point of view of someone who observed you.</a:t>
            </a:r>
            <a:endParaRPr lang="en-US" dirty="0"/>
          </a:p>
          <a:p>
            <a:pPr marL="0" indent="0">
              <a:buNone/>
            </a:pPr>
            <a:endParaRPr lang="en-US" dirty="0"/>
          </a:p>
        </p:txBody>
      </p:sp>
    </p:spTree>
    <p:extLst>
      <p:ext uri="{BB962C8B-B14F-4D97-AF65-F5344CB8AC3E}">
        <p14:creationId xmlns:p14="http://schemas.microsoft.com/office/powerpoint/2010/main" val="2304978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a:t>
            </a:r>
            <a:r>
              <a:rPr lang="en-US" dirty="0" smtClean="0"/>
              <a:t>#7</a:t>
            </a:r>
            <a:endParaRPr lang="en-US" dirty="0"/>
          </a:p>
        </p:txBody>
      </p:sp>
      <p:sp>
        <p:nvSpPr>
          <p:cNvPr id="3" name="Content Placeholder 2"/>
          <p:cNvSpPr>
            <a:spLocks noGrp="1"/>
          </p:cNvSpPr>
          <p:nvPr>
            <p:ph idx="1"/>
          </p:nvPr>
        </p:nvSpPr>
        <p:spPr/>
        <p:txBody>
          <a:bodyPr/>
          <a:lstStyle/>
          <a:p>
            <a:pPr marL="571500" indent="-457200">
              <a:buFont typeface="+mj-lt"/>
              <a:buAutoNum type="arabicPeriod"/>
            </a:pPr>
            <a:r>
              <a:rPr lang="en-US" dirty="0" err="1"/>
              <a:t>Maddy</a:t>
            </a:r>
            <a:r>
              <a:rPr lang="en-US" dirty="0"/>
              <a:t> spun round and round, her fingers grasping at the layers of her bright teal tutu and fanning them then letting them fall. She stopped mid-twirl momentarily to see if I was watching her and</a:t>
            </a:r>
            <a:r>
              <a:rPr lang="en-US" dirty="0" smtClean="0"/>
              <a:t>…</a:t>
            </a:r>
          </a:p>
          <a:p>
            <a:pPr marL="571500" indent="-457200">
              <a:buFont typeface="+mj-lt"/>
              <a:buAutoNum type="arabicPeriod"/>
            </a:pPr>
            <a:r>
              <a:rPr lang="en-US" dirty="0"/>
              <a:t>My mother and I </a:t>
            </a:r>
            <a:r>
              <a:rPr lang="en-US" dirty="0" err="1"/>
              <a:t>Skyped</a:t>
            </a:r>
            <a:r>
              <a:rPr lang="en-US" dirty="0"/>
              <a:t> every Sunday night after supper. I had not lived in the same town as her for three years and I worked fourteen hour days six days a week as…</a:t>
            </a:r>
          </a:p>
          <a:p>
            <a:pPr marL="114300" indent="0">
              <a:buNone/>
            </a:pPr>
            <a:endParaRPr lang="en-US" dirty="0"/>
          </a:p>
          <a:p>
            <a:endParaRPr lang="en-US" dirty="0"/>
          </a:p>
        </p:txBody>
      </p:sp>
    </p:spTree>
    <p:extLst>
      <p:ext uri="{BB962C8B-B14F-4D97-AF65-F5344CB8AC3E}">
        <p14:creationId xmlns:p14="http://schemas.microsoft.com/office/powerpoint/2010/main" val="1117188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a:t>
            </a:r>
            <a:r>
              <a:rPr lang="en-US" dirty="0" smtClean="0"/>
              <a:t>#8</a:t>
            </a:r>
            <a:endParaRPr lang="en-US" dirty="0"/>
          </a:p>
        </p:txBody>
      </p:sp>
      <p:sp>
        <p:nvSpPr>
          <p:cNvPr id="3" name="Content Placeholder 2"/>
          <p:cNvSpPr>
            <a:spLocks noGrp="1"/>
          </p:cNvSpPr>
          <p:nvPr>
            <p:ph idx="1"/>
          </p:nvPr>
        </p:nvSpPr>
        <p:spPr>
          <a:xfrm>
            <a:off x="457200" y="2800528"/>
            <a:ext cx="4114800" cy="3905072"/>
          </a:xfrm>
        </p:spPr>
        <p:txBody>
          <a:bodyPr>
            <a:normAutofit fontScale="77500" lnSpcReduction="20000"/>
          </a:bodyPr>
          <a:lstStyle/>
          <a:p>
            <a:pPr marL="628650" indent="-514350">
              <a:buFont typeface="+mj-lt"/>
              <a:buAutoNum type="arabicPeriod"/>
            </a:pPr>
            <a:r>
              <a:rPr lang="en-US" sz="2600" dirty="0" smtClean="0">
                <a:solidFill>
                  <a:schemeClr val="tx1"/>
                </a:solidFill>
              </a:rPr>
              <a:t>ethereal</a:t>
            </a:r>
            <a:endParaRPr lang="en-US" sz="2600" dirty="0">
              <a:solidFill>
                <a:schemeClr val="tx1"/>
              </a:solidFill>
            </a:endParaRPr>
          </a:p>
          <a:p>
            <a:pPr marL="628650" indent="-514350">
              <a:buFont typeface="+mj-lt"/>
              <a:buAutoNum type="arabicPeriod"/>
            </a:pPr>
            <a:r>
              <a:rPr lang="en-US" sz="2600" dirty="0" smtClean="0">
                <a:solidFill>
                  <a:schemeClr val="tx1"/>
                </a:solidFill>
              </a:rPr>
              <a:t>hateful</a:t>
            </a:r>
            <a:endParaRPr lang="en-US" sz="2600" dirty="0">
              <a:solidFill>
                <a:schemeClr val="tx1"/>
              </a:solidFill>
            </a:endParaRPr>
          </a:p>
          <a:p>
            <a:pPr marL="628650" indent="-514350">
              <a:buFont typeface="+mj-lt"/>
              <a:buAutoNum type="arabicPeriod"/>
            </a:pPr>
            <a:r>
              <a:rPr lang="en-US" sz="2600" dirty="0">
                <a:solidFill>
                  <a:schemeClr val="tx1"/>
                </a:solidFill>
              </a:rPr>
              <a:t>monies</a:t>
            </a:r>
          </a:p>
          <a:p>
            <a:pPr marL="628650" indent="-514350">
              <a:buFont typeface="+mj-lt"/>
              <a:buAutoNum type="arabicPeriod"/>
            </a:pPr>
            <a:r>
              <a:rPr lang="en-US" sz="2600" dirty="0">
                <a:solidFill>
                  <a:schemeClr val="tx1"/>
                </a:solidFill>
              </a:rPr>
              <a:t>trace</a:t>
            </a:r>
          </a:p>
          <a:p>
            <a:pPr marL="628650" indent="-514350">
              <a:buFont typeface="+mj-lt"/>
              <a:buAutoNum type="arabicPeriod"/>
            </a:pPr>
            <a:r>
              <a:rPr lang="en-US" sz="2600" dirty="0">
                <a:solidFill>
                  <a:schemeClr val="tx1"/>
                </a:solidFill>
              </a:rPr>
              <a:t>arouse</a:t>
            </a:r>
          </a:p>
          <a:p>
            <a:pPr marL="628650" indent="-514350">
              <a:buFont typeface="+mj-lt"/>
              <a:buAutoNum type="arabicPeriod"/>
            </a:pPr>
            <a:r>
              <a:rPr lang="en-US" sz="2600" dirty="0">
                <a:solidFill>
                  <a:schemeClr val="tx1"/>
                </a:solidFill>
              </a:rPr>
              <a:t>worrywart</a:t>
            </a:r>
          </a:p>
          <a:p>
            <a:pPr marL="628650" indent="-514350">
              <a:buFont typeface="+mj-lt"/>
              <a:buAutoNum type="arabicPeriod"/>
            </a:pPr>
            <a:r>
              <a:rPr lang="en-US" sz="2600" dirty="0">
                <a:solidFill>
                  <a:schemeClr val="tx1"/>
                </a:solidFill>
              </a:rPr>
              <a:t>piercings</a:t>
            </a:r>
          </a:p>
          <a:p>
            <a:pPr marL="628650" indent="-514350">
              <a:buFont typeface="+mj-lt"/>
              <a:buAutoNum type="arabicPeriod"/>
            </a:pPr>
            <a:r>
              <a:rPr lang="en-US" sz="2600" dirty="0">
                <a:solidFill>
                  <a:schemeClr val="tx1"/>
                </a:solidFill>
              </a:rPr>
              <a:t>cheat</a:t>
            </a:r>
          </a:p>
          <a:p>
            <a:pPr marL="628650" indent="-514350">
              <a:buFont typeface="+mj-lt"/>
              <a:buAutoNum type="arabicPeriod"/>
            </a:pPr>
            <a:r>
              <a:rPr lang="en-US" sz="2600" dirty="0">
                <a:solidFill>
                  <a:schemeClr val="tx1"/>
                </a:solidFill>
              </a:rPr>
              <a:t>clinch</a:t>
            </a:r>
          </a:p>
          <a:p>
            <a:pPr marL="628650" indent="-514350">
              <a:buFont typeface="+mj-lt"/>
              <a:buAutoNum type="arabicPeriod"/>
            </a:pPr>
            <a:r>
              <a:rPr lang="en-US" sz="2600" dirty="0">
                <a:solidFill>
                  <a:schemeClr val="tx1"/>
                </a:solidFill>
              </a:rPr>
              <a:t>revamped</a:t>
            </a:r>
          </a:p>
          <a:p>
            <a:pPr marL="628650" indent="-514350">
              <a:buFont typeface="+mj-lt"/>
              <a:buAutoNum type="arabicPeriod"/>
            </a:pPr>
            <a:r>
              <a:rPr lang="en-US" sz="2600" dirty="0">
                <a:solidFill>
                  <a:schemeClr val="tx1"/>
                </a:solidFill>
              </a:rPr>
              <a:t>blinds</a:t>
            </a:r>
          </a:p>
          <a:p>
            <a:pPr marL="628650" indent="-514350">
              <a:buFont typeface="+mj-lt"/>
              <a:buAutoNum type="arabicPeriod"/>
            </a:pPr>
            <a:r>
              <a:rPr lang="en-US" sz="2600" dirty="0">
                <a:solidFill>
                  <a:schemeClr val="tx1"/>
                </a:solidFill>
              </a:rPr>
              <a:t>rack</a:t>
            </a:r>
          </a:p>
          <a:p>
            <a:pPr marL="571500" indent="-457200">
              <a:buFont typeface="+mj-lt"/>
              <a:buAutoNum type="arabicPeriod"/>
            </a:pPr>
            <a:endParaRPr lang="en-US" dirty="0"/>
          </a:p>
        </p:txBody>
      </p:sp>
      <p:sp>
        <p:nvSpPr>
          <p:cNvPr id="4" name="Rectangle 3"/>
          <p:cNvSpPr/>
          <p:nvPr/>
        </p:nvSpPr>
        <p:spPr>
          <a:xfrm>
            <a:off x="304800" y="1600200"/>
            <a:ext cx="8534400" cy="1200329"/>
          </a:xfrm>
          <a:prstGeom prst="rect">
            <a:avLst/>
          </a:prstGeom>
        </p:spPr>
        <p:txBody>
          <a:bodyPr wrap="square">
            <a:spAutoFit/>
          </a:bodyPr>
          <a:lstStyle/>
          <a:p>
            <a:pPr marL="114300" indent="0">
              <a:buNone/>
            </a:pPr>
            <a:r>
              <a:rPr lang="en-US" b="1" i="1" dirty="0"/>
              <a:t>The Dirty Dozen: </a:t>
            </a:r>
            <a:r>
              <a:rPr lang="en-US" dirty="0"/>
              <a:t>Write something using these 24 words. The order of the words can be switched around as necessary. The choice of whether you write fiction or non-fiction is up to you. And don’t use all the words in the first sentence.  You must use 12 of the 24 words.</a:t>
            </a:r>
            <a:endParaRPr lang="en-US" dirty="0"/>
          </a:p>
        </p:txBody>
      </p:sp>
      <p:sp>
        <p:nvSpPr>
          <p:cNvPr id="5" name="Rectangle 4"/>
          <p:cNvSpPr/>
          <p:nvPr/>
        </p:nvSpPr>
        <p:spPr>
          <a:xfrm>
            <a:off x="6019800" y="2800529"/>
            <a:ext cx="2819400" cy="3785652"/>
          </a:xfrm>
          <a:prstGeom prst="rect">
            <a:avLst/>
          </a:prstGeom>
        </p:spPr>
        <p:txBody>
          <a:bodyPr wrap="square">
            <a:spAutoFit/>
          </a:bodyPr>
          <a:lstStyle/>
          <a:p>
            <a:pPr marL="342900" indent="-342900">
              <a:buFont typeface="+mj-lt"/>
              <a:buAutoNum type="arabicPeriod"/>
            </a:pPr>
            <a:r>
              <a:rPr lang="en-US" sz="2000" dirty="0"/>
              <a:t>shimmy</a:t>
            </a:r>
          </a:p>
          <a:p>
            <a:pPr marL="342900" indent="-342900">
              <a:buFont typeface="+mj-lt"/>
              <a:buAutoNum type="arabicPeriod"/>
            </a:pPr>
            <a:r>
              <a:rPr lang="en-US" sz="2000" dirty="0"/>
              <a:t>excitement</a:t>
            </a:r>
          </a:p>
          <a:p>
            <a:pPr marL="342900" indent="-342900">
              <a:buFont typeface="+mj-lt"/>
              <a:buAutoNum type="arabicPeriod"/>
            </a:pPr>
            <a:r>
              <a:rPr lang="en-US" sz="2000" dirty="0"/>
              <a:t>wheel</a:t>
            </a:r>
          </a:p>
          <a:p>
            <a:pPr marL="342900" indent="-342900">
              <a:buFont typeface="+mj-lt"/>
              <a:buAutoNum type="arabicPeriod"/>
            </a:pPr>
            <a:r>
              <a:rPr lang="en-US" sz="2000" dirty="0"/>
              <a:t>about-face</a:t>
            </a:r>
          </a:p>
          <a:p>
            <a:pPr marL="342900" indent="-342900">
              <a:buFont typeface="+mj-lt"/>
              <a:buAutoNum type="arabicPeriod"/>
            </a:pPr>
            <a:r>
              <a:rPr lang="en-US" sz="2000" dirty="0"/>
              <a:t>dependable</a:t>
            </a:r>
          </a:p>
          <a:p>
            <a:pPr marL="342900" indent="-342900">
              <a:buFont typeface="+mj-lt"/>
              <a:buAutoNum type="arabicPeriod"/>
            </a:pPr>
            <a:r>
              <a:rPr lang="en-US" sz="2000" dirty="0"/>
              <a:t>oboe</a:t>
            </a:r>
          </a:p>
          <a:p>
            <a:pPr marL="342900" indent="-342900">
              <a:buFont typeface="+mj-lt"/>
              <a:buAutoNum type="arabicPeriod"/>
            </a:pPr>
            <a:r>
              <a:rPr lang="en-US" sz="2000" dirty="0"/>
              <a:t>secret</a:t>
            </a:r>
          </a:p>
          <a:p>
            <a:pPr marL="342900" indent="-342900">
              <a:buFont typeface="+mj-lt"/>
              <a:buAutoNum type="arabicPeriod"/>
            </a:pPr>
            <a:r>
              <a:rPr lang="en-US" sz="2000" dirty="0"/>
              <a:t>adorn</a:t>
            </a:r>
          </a:p>
          <a:p>
            <a:pPr marL="342900" indent="-342900">
              <a:buFont typeface="+mj-lt"/>
              <a:buAutoNum type="arabicPeriod"/>
            </a:pPr>
            <a:r>
              <a:rPr lang="en-US" sz="2000" dirty="0"/>
              <a:t>ratify</a:t>
            </a:r>
          </a:p>
          <a:p>
            <a:pPr marL="342900" indent="-342900">
              <a:buFont typeface="+mj-lt"/>
              <a:buAutoNum type="arabicPeriod"/>
            </a:pPr>
            <a:r>
              <a:rPr lang="en-US" sz="2000" dirty="0"/>
              <a:t>handles</a:t>
            </a:r>
          </a:p>
          <a:p>
            <a:pPr marL="342900" indent="-342900">
              <a:buFont typeface="+mj-lt"/>
              <a:buAutoNum type="arabicPeriod"/>
            </a:pPr>
            <a:r>
              <a:rPr lang="en-US" sz="2000" dirty="0"/>
              <a:t>witness</a:t>
            </a:r>
          </a:p>
          <a:p>
            <a:pPr marL="342900" indent="-342900">
              <a:buFont typeface="+mj-lt"/>
              <a:buAutoNum type="arabicPeriod"/>
            </a:pPr>
            <a:r>
              <a:rPr lang="en-US" sz="2000" dirty="0"/>
              <a:t>carry</a:t>
            </a:r>
          </a:p>
        </p:txBody>
      </p:sp>
    </p:spTree>
    <p:extLst>
      <p:ext uri="{BB962C8B-B14F-4D97-AF65-F5344CB8AC3E}">
        <p14:creationId xmlns:p14="http://schemas.microsoft.com/office/powerpoint/2010/main" val="2197465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a:t>
            </a:r>
            <a:r>
              <a:rPr lang="en-US" dirty="0" smtClean="0"/>
              <a:t>#9</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8070" y="1676400"/>
            <a:ext cx="5288530" cy="416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752600" y="5791200"/>
            <a:ext cx="5562600" cy="923330"/>
          </a:xfrm>
          <a:prstGeom prst="rect">
            <a:avLst/>
          </a:prstGeom>
        </p:spPr>
        <p:txBody>
          <a:bodyPr wrap="square">
            <a:spAutoFit/>
          </a:bodyPr>
          <a:lstStyle/>
          <a:p>
            <a:pPr lvl="0"/>
            <a:r>
              <a:rPr lang="en-US" dirty="0" smtClean="0"/>
              <a:t>“God wisely designed the human body so that we can neither pat our own backs nor kick ourselves too easily.” – Unknown</a:t>
            </a:r>
            <a:endParaRPr lang="en-US" dirty="0"/>
          </a:p>
        </p:txBody>
      </p:sp>
    </p:spTree>
    <p:extLst>
      <p:ext uri="{BB962C8B-B14F-4D97-AF65-F5344CB8AC3E}">
        <p14:creationId xmlns:p14="http://schemas.microsoft.com/office/powerpoint/2010/main" val="1349672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a:t>
            </a:r>
            <a:r>
              <a:rPr lang="en-US" dirty="0" smtClean="0"/>
              <a:t>#10</a:t>
            </a:r>
            <a:endParaRPr lang="en-US" dirty="0"/>
          </a:p>
        </p:txBody>
      </p:sp>
      <p:sp>
        <p:nvSpPr>
          <p:cNvPr id="3" name="Content Placeholder 2"/>
          <p:cNvSpPr>
            <a:spLocks noGrp="1"/>
          </p:cNvSpPr>
          <p:nvPr>
            <p:ph idx="1"/>
          </p:nvPr>
        </p:nvSpPr>
        <p:spPr/>
        <p:txBody>
          <a:bodyPr/>
          <a:lstStyle/>
          <a:p>
            <a:r>
              <a:rPr lang="en-US" dirty="0" smtClean="0"/>
              <a:t>Write from the point of view of anything not human—an insect, an android, a potato, a belly button or anything else.  Try to invent and develop a diction (word choice that matches your chosen voice) that represents the frame of reference of this thing.  For instance, if you are writing from the point of view of a shoe, it is likely to have extensive knowledge of and opinions about flooring, but a limited concept of the sky or human heads.</a:t>
            </a:r>
          </a:p>
          <a:p>
            <a:r>
              <a:rPr lang="en-US" dirty="0" smtClean="0"/>
              <a:t>You are to use first </a:t>
            </a:r>
            <a:r>
              <a:rPr lang="en-US" smtClean="0"/>
              <a:t>person point of view.</a:t>
            </a:r>
            <a:endParaRPr lang="en-US" dirty="0"/>
          </a:p>
        </p:txBody>
      </p:sp>
    </p:spTree>
    <p:extLst>
      <p:ext uri="{BB962C8B-B14F-4D97-AF65-F5344CB8AC3E}">
        <p14:creationId xmlns:p14="http://schemas.microsoft.com/office/powerpoint/2010/main" val="4530258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a:t>
            </a:r>
            <a:r>
              <a:rPr lang="en-US" dirty="0" smtClean="0"/>
              <a:t>#11</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676400"/>
            <a:ext cx="5410200" cy="4129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05000" y="5782270"/>
            <a:ext cx="5410200" cy="923330"/>
          </a:xfrm>
          <a:prstGeom prst="rect">
            <a:avLst/>
          </a:prstGeom>
        </p:spPr>
        <p:txBody>
          <a:bodyPr wrap="square">
            <a:spAutoFit/>
          </a:bodyPr>
          <a:lstStyle/>
          <a:p>
            <a:pPr marL="114300" lvl="0" indent="0">
              <a:buNone/>
            </a:pPr>
            <a:r>
              <a:rPr lang="en-US" dirty="0" smtClean="0"/>
              <a:t>“He who could learn to fly must first learn to walk and run and climb and dance; one cannot fly into flying.” – Nietzsche</a:t>
            </a:r>
            <a:endParaRPr lang="en-US" dirty="0"/>
          </a:p>
        </p:txBody>
      </p:sp>
    </p:spTree>
    <p:extLst>
      <p:ext uri="{BB962C8B-B14F-4D97-AF65-F5344CB8AC3E}">
        <p14:creationId xmlns:p14="http://schemas.microsoft.com/office/powerpoint/2010/main" val="3569986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a:t>
            </a:r>
            <a:r>
              <a:rPr lang="en-US" dirty="0" smtClean="0"/>
              <a:t>#</a:t>
            </a:r>
            <a:r>
              <a:rPr lang="en-US" dirty="0" smtClean="0"/>
              <a:t>12</a:t>
            </a:r>
            <a:endParaRPr lang="en-US" dirty="0"/>
          </a:p>
        </p:txBody>
      </p:sp>
      <p:sp>
        <p:nvSpPr>
          <p:cNvPr id="3" name="Content Placeholder 2"/>
          <p:cNvSpPr>
            <a:spLocks noGrp="1"/>
          </p:cNvSpPr>
          <p:nvPr>
            <p:ph idx="1"/>
          </p:nvPr>
        </p:nvSpPr>
        <p:spPr/>
        <p:txBody>
          <a:bodyPr/>
          <a:lstStyle/>
          <a:p>
            <a:pPr marL="571500" indent="-457200">
              <a:buFont typeface="+mj-lt"/>
              <a:buAutoNum type="arabicPeriod"/>
            </a:pPr>
            <a:r>
              <a:rPr lang="en-US" dirty="0"/>
              <a:t>Lying in the dark, Meg could hear someone fiddling with the doorknob of her dorm room. She sucked in a deep breath and</a:t>
            </a:r>
            <a:r>
              <a:rPr lang="en-US" dirty="0" smtClean="0"/>
              <a:t>…</a:t>
            </a:r>
          </a:p>
          <a:p>
            <a:pPr marL="571500" indent="-457200">
              <a:buFont typeface="+mj-lt"/>
              <a:buAutoNum type="arabicPeriod"/>
            </a:pPr>
            <a:r>
              <a:rPr lang="en-US" dirty="0"/>
              <a:t>It was 5 a.m. on a damp morning in April. All the heat had been sucked out of my fingers and toes but I still did not turn the ignition of my light blue Volkswagen bug. I wanted to be home in bed with </a:t>
            </a:r>
            <a:r>
              <a:rPr lang="en-US" dirty="0" smtClean="0"/>
              <a:t>my new puppy snuggled against me. </a:t>
            </a:r>
            <a:r>
              <a:rPr lang="en-US" dirty="0"/>
              <a:t>Instead </a:t>
            </a:r>
            <a:r>
              <a:rPr lang="en-US" dirty="0" smtClean="0"/>
              <a:t>I was </a:t>
            </a:r>
            <a:r>
              <a:rPr lang="en-US" dirty="0"/>
              <a:t>staking out…</a:t>
            </a:r>
          </a:p>
          <a:p>
            <a:pPr marL="571500" indent="-457200">
              <a:buFont typeface="+mj-lt"/>
              <a:buAutoNum type="arabicPeriod"/>
            </a:pPr>
            <a:endParaRPr lang="en-US" dirty="0"/>
          </a:p>
          <a:p>
            <a:pPr marL="114300" indent="0">
              <a:buNone/>
            </a:pPr>
            <a:endParaRPr lang="en-US" dirty="0"/>
          </a:p>
        </p:txBody>
      </p:sp>
    </p:spTree>
    <p:extLst>
      <p:ext uri="{BB962C8B-B14F-4D97-AF65-F5344CB8AC3E}">
        <p14:creationId xmlns:p14="http://schemas.microsoft.com/office/powerpoint/2010/main" val="2756043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a:t>
            </a:r>
            <a:r>
              <a:rPr lang="en-US" dirty="0" smtClean="0"/>
              <a:t>13</a:t>
            </a:r>
            <a:endParaRPr lang="en-US" dirty="0"/>
          </a:p>
        </p:txBody>
      </p:sp>
      <p:sp>
        <p:nvSpPr>
          <p:cNvPr id="3" name="Content Placeholder 2"/>
          <p:cNvSpPr>
            <a:spLocks noGrp="1"/>
          </p:cNvSpPr>
          <p:nvPr>
            <p:ph idx="1"/>
          </p:nvPr>
        </p:nvSpPr>
        <p:spPr>
          <a:xfrm>
            <a:off x="685800" y="2895600"/>
            <a:ext cx="3886200" cy="3657600"/>
          </a:xfrm>
        </p:spPr>
        <p:txBody>
          <a:bodyPr>
            <a:normAutofit fontScale="77500" lnSpcReduction="20000"/>
          </a:bodyPr>
          <a:lstStyle/>
          <a:p>
            <a:pPr marL="571500" indent="-457200">
              <a:buFont typeface="+mj-lt"/>
              <a:buAutoNum type="arabicPeriod"/>
            </a:pPr>
            <a:r>
              <a:rPr lang="en-US" dirty="0" smtClean="0">
                <a:solidFill>
                  <a:schemeClr val="tx1"/>
                </a:solidFill>
              </a:rPr>
              <a:t>burst</a:t>
            </a:r>
            <a:endParaRPr lang="en-US" dirty="0">
              <a:solidFill>
                <a:schemeClr val="tx1"/>
              </a:solidFill>
            </a:endParaRPr>
          </a:p>
          <a:p>
            <a:pPr marL="571500" indent="-457200">
              <a:buFont typeface="+mj-lt"/>
              <a:buAutoNum type="arabicPeriod"/>
            </a:pPr>
            <a:r>
              <a:rPr lang="en-US" dirty="0" smtClean="0">
                <a:solidFill>
                  <a:schemeClr val="tx1"/>
                </a:solidFill>
              </a:rPr>
              <a:t>Glow stick</a:t>
            </a:r>
            <a:endParaRPr lang="en-US" dirty="0">
              <a:solidFill>
                <a:schemeClr val="tx1"/>
              </a:solidFill>
            </a:endParaRPr>
          </a:p>
          <a:p>
            <a:pPr marL="571500" indent="-457200">
              <a:buFont typeface="+mj-lt"/>
              <a:buAutoNum type="arabicPeriod"/>
            </a:pPr>
            <a:r>
              <a:rPr lang="en-US" dirty="0">
                <a:solidFill>
                  <a:schemeClr val="tx1"/>
                </a:solidFill>
              </a:rPr>
              <a:t>collar</a:t>
            </a:r>
          </a:p>
          <a:p>
            <a:pPr marL="571500" indent="-457200">
              <a:buFont typeface="+mj-lt"/>
              <a:buAutoNum type="arabicPeriod"/>
            </a:pPr>
            <a:r>
              <a:rPr lang="en-US" dirty="0">
                <a:solidFill>
                  <a:schemeClr val="tx1"/>
                </a:solidFill>
              </a:rPr>
              <a:t>hacking</a:t>
            </a:r>
          </a:p>
          <a:p>
            <a:pPr marL="571500" indent="-457200">
              <a:buFont typeface="+mj-lt"/>
              <a:buAutoNum type="arabicPeriod"/>
            </a:pPr>
            <a:r>
              <a:rPr lang="en-US" dirty="0">
                <a:solidFill>
                  <a:schemeClr val="tx1"/>
                </a:solidFill>
              </a:rPr>
              <a:t>excitement</a:t>
            </a:r>
          </a:p>
          <a:p>
            <a:pPr marL="571500" indent="-457200">
              <a:buFont typeface="+mj-lt"/>
              <a:buAutoNum type="arabicPeriod"/>
            </a:pPr>
            <a:r>
              <a:rPr lang="en-US" dirty="0">
                <a:solidFill>
                  <a:schemeClr val="tx1"/>
                </a:solidFill>
              </a:rPr>
              <a:t>Lego</a:t>
            </a:r>
          </a:p>
          <a:p>
            <a:pPr marL="571500" indent="-457200">
              <a:buFont typeface="+mj-lt"/>
              <a:buAutoNum type="arabicPeriod"/>
            </a:pPr>
            <a:r>
              <a:rPr lang="en-US" dirty="0">
                <a:solidFill>
                  <a:schemeClr val="tx1"/>
                </a:solidFill>
              </a:rPr>
              <a:t>swarm</a:t>
            </a:r>
          </a:p>
          <a:p>
            <a:pPr marL="571500" indent="-457200">
              <a:buFont typeface="+mj-lt"/>
              <a:buAutoNum type="arabicPeriod"/>
            </a:pPr>
            <a:r>
              <a:rPr lang="en-US" dirty="0">
                <a:solidFill>
                  <a:schemeClr val="tx1"/>
                </a:solidFill>
              </a:rPr>
              <a:t>pairing</a:t>
            </a:r>
          </a:p>
          <a:p>
            <a:pPr marL="571500" indent="-457200">
              <a:buFont typeface="+mj-lt"/>
              <a:buAutoNum type="arabicPeriod"/>
            </a:pPr>
            <a:r>
              <a:rPr lang="en-US" dirty="0">
                <a:solidFill>
                  <a:schemeClr val="tx1"/>
                </a:solidFill>
              </a:rPr>
              <a:t>mousse</a:t>
            </a:r>
          </a:p>
          <a:p>
            <a:pPr marL="571500" indent="-457200">
              <a:buFont typeface="+mj-lt"/>
              <a:buAutoNum type="arabicPeriod"/>
            </a:pPr>
            <a:r>
              <a:rPr lang="en-US" dirty="0">
                <a:solidFill>
                  <a:schemeClr val="tx1"/>
                </a:solidFill>
              </a:rPr>
              <a:t>chest</a:t>
            </a:r>
          </a:p>
          <a:p>
            <a:pPr marL="571500" indent="-457200">
              <a:buFont typeface="+mj-lt"/>
              <a:buAutoNum type="arabicPeriod"/>
            </a:pPr>
            <a:r>
              <a:rPr lang="en-US" dirty="0">
                <a:solidFill>
                  <a:schemeClr val="tx1"/>
                </a:solidFill>
              </a:rPr>
              <a:t>stairway</a:t>
            </a:r>
          </a:p>
          <a:p>
            <a:pPr marL="571500" indent="-457200">
              <a:buFont typeface="+mj-lt"/>
              <a:buAutoNum type="arabicPeriod"/>
            </a:pPr>
            <a:r>
              <a:rPr lang="en-US" dirty="0">
                <a:solidFill>
                  <a:schemeClr val="tx1"/>
                </a:solidFill>
              </a:rPr>
              <a:t>hyperventilate</a:t>
            </a:r>
          </a:p>
          <a:p>
            <a:endParaRPr lang="en-US" dirty="0"/>
          </a:p>
        </p:txBody>
      </p:sp>
      <p:sp>
        <p:nvSpPr>
          <p:cNvPr id="4" name="Rectangle 3"/>
          <p:cNvSpPr/>
          <p:nvPr/>
        </p:nvSpPr>
        <p:spPr>
          <a:xfrm>
            <a:off x="304800" y="1600200"/>
            <a:ext cx="8534400" cy="1200329"/>
          </a:xfrm>
          <a:prstGeom prst="rect">
            <a:avLst/>
          </a:prstGeom>
        </p:spPr>
        <p:txBody>
          <a:bodyPr wrap="square">
            <a:spAutoFit/>
          </a:bodyPr>
          <a:lstStyle/>
          <a:p>
            <a:pPr marL="114300" indent="0">
              <a:buNone/>
            </a:pPr>
            <a:r>
              <a:rPr lang="en-US" b="1" i="1" dirty="0"/>
              <a:t>The Dirty Dozen: </a:t>
            </a:r>
            <a:r>
              <a:rPr lang="en-US" dirty="0"/>
              <a:t>Write something using these 24 words. The order of the words can be switched around as necessary. The choice of whether you write fiction or non-fiction is up to you. And don’t use all the words in the first sentence.  You must use 12 of the 24 words.</a:t>
            </a:r>
            <a:endParaRPr lang="en-US" dirty="0"/>
          </a:p>
        </p:txBody>
      </p:sp>
      <p:sp>
        <p:nvSpPr>
          <p:cNvPr id="5" name="Rectangle 4"/>
          <p:cNvSpPr/>
          <p:nvPr/>
        </p:nvSpPr>
        <p:spPr>
          <a:xfrm>
            <a:off x="5867400" y="2825262"/>
            <a:ext cx="2971800" cy="3785652"/>
          </a:xfrm>
          <a:prstGeom prst="rect">
            <a:avLst/>
          </a:prstGeom>
        </p:spPr>
        <p:txBody>
          <a:bodyPr wrap="square">
            <a:spAutoFit/>
          </a:bodyPr>
          <a:lstStyle/>
          <a:p>
            <a:pPr marL="457200" indent="-457200">
              <a:buFont typeface="+mj-lt"/>
              <a:buAutoNum type="arabicPeriod"/>
            </a:pPr>
            <a:r>
              <a:rPr lang="en-US" sz="2000" dirty="0"/>
              <a:t>accelerated</a:t>
            </a:r>
          </a:p>
          <a:p>
            <a:pPr marL="457200" indent="-457200">
              <a:buFont typeface="+mj-lt"/>
              <a:buAutoNum type="arabicPeriod"/>
            </a:pPr>
            <a:r>
              <a:rPr lang="en-US" sz="2000" dirty="0"/>
              <a:t>sluggish</a:t>
            </a:r>
          </a:p>
          <a:p>
            <a:pPr marL="457200" indent="-457200">
              <a:buFont typeface="+mj-lt"/>
              <a:buAutoNum type="arabicPeriod"/>
            </a:pPr>
            <a:r>
              <a:rPr lang="en-US" sz="2000" dirty="0"/>
              <a:t>comical</a:t>
            </a:r>
          </a:p>
          <a:p>
            <a:pPr marL="457200" indent="-457200">
              <a:buFont typeface="+mj-lt"/>
              <a:buAutoNum type="arabicPeriod"/>
            </a:pPr>
            <a:r>
              <a:rPr lang="en-US" sz="2000" dirty="0"/>
              <a:t>wedges</a:t>
            </a:r>
          </a:p>
          <a:p>
            <a:pPr marL="457200" indent="-457200">
              <a:buFont typeface="+mj-lt"/>
              <a:buAutoNum type="arabicPeriod"/>
            </a:pPr>
            <a:r>
              <a:rPr lang="en-US" sz="2000" dirty="0" smtClean="0"/>
              <a:t>coffee</a:t>
            </a:r>
            <a:endParaRPr lang="en-US" sz="2000" dirty="0"/>
          </a:p>
          <a:p>
            <a:pPr marL="457200" indent="-457200">
              <a:buFont typeface="+mj-lt"/>
              <a:buAutoNum type="arabicPeriod"/>
            </a:pPr>
            <a:r>
              <a:rPr lang="en-US" sz="2000" dirty="0"/>
              <a:t>scrambled</a:t>
            </a:r>
          </a:p>
          <a:p>
            <a:pPr marL="457200" indent="-457200">
              <a:buFont typeface="+mj-lt"/>
              <a:buAutoNum type="arabicPeriod"/>
            </a:pPr>
            <a:r>
              <a:rPr lang="en-US" sz="2000" dirty="0"/>
              <a:t>mishandled</a:t>
            </a:r>
          </a:p>
          <a:p>
            <a:pPr marL="457200" indent="-457200">
              <a:buFont typeface="+mj-lt"/>
              <a:buAutoNum type="arabicPeriod"/>
            </a:pPr>
            <a:r>
              <a:rPr lang="en-US" sz="2000" dirty="0"/>
              <a:t>overreaction</a:t>
            </a:r>
          </a:p>
          <a:p>
            <a:pPr marL="457200" indent="-457200">
              <a:buFont typeface="+mj-lt"/>
              <a:buAutoNum type="arabicPeriod"/>
            </a:pPr>
            <a:r>
              <a:rPr lang="en-US" sz="2000" dirty="0"/>
              <a:t>Henry</a:t>
            </a:r>
          </a:p>
          <a:p>
            <a:pPr marL="457200" indent="-457200">
              <a:buFont typeface="+mj-lt"/>
              <a:buAutoNum type="arabicPeriod"/>
            </a:pPr>
            <a:r>
              <a:rPr lang="en-US" sz="2000" dirty="0"/>
              <a:t>pearls</a:t>
            </a:r>
          </a:p>
          <a:p>
            <a:pPr marL="457200" indent="-457200">
              <a:buFont typeface="+mj-lt"/>
              <a:buAutoNum type="arabicPeriod"/>
            </a:pPr>
            <a:r>
              <a:rPr lang="en-US" sz="2000" dirty="0" smtClean="0"/>
              <a:t>ticket</a:t>
            </a:r>
            <a:endParaRPr lang="en-US" sz="2000" dirty="0"/>
          </a:p>
          <a:p>
            <a:pPr marL="457200" indent="-457200">
              <a:buFont typeface="+mj-lt"/>
              <a:buAutoNum type="arabicPeriod"/>
            </a:pPr>
            <a:r>
              <a:rPr lang="en-US" sz="2000" dirty="0"/>
              <a:t>almond</a:t>
            </a:r>
          </a:p>
        </p:txBody>
      </p:sp>
    </p:spTree>
    <p:extLst>
      <p:ext uri="{BB962C8B-B14F-4D97-AF65-F5344CB8AC3E}">
        <p14:creationId xmlns:p14="http://schemas.microsoft.com/office/powerpoint/2010/main" val="3676413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a:t>
            </a:r>
            <a:r>
              <a:rPr lang="en-US" dirty="0" smtClean="0"/>
              <a:t>14</a:t>
            </a:r>
            <a:endParaRPr lang="en-US"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676400"/>
            <a:ext cx="5715000" cy="375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447800" y="5429071"/>
            <a:ext cx="6324600" cy="1200329"/>
          </a:xfrm>
          <a:prstGeom prst="rect">
            <a:avLst/>
          </a:prstGeom>
        </p:spPr>
        <p:txBody>
          <a:bodyPr wrap="square">
            <a:spAutoFit/>
          </a:bodyPr>
          <a:lstStyle/>
          <a:p>
            <a:pPr lvl="0"/>
            <a:r>
              <a:rPr lang="en-US" dirty="0" smtClean="0"/>
              <a:t>“Maturity is the ability to do a job whether or not you are supervised, to carry money without spending it, and to bear an injustice without wanting to get even.”</a:t>
            </a:r>
          </a:p>
          <a:p>
            <a:pPr lvl="0"/>
            <a:r>
              <a:rPr lang="en-US" dirty="0" smtClean="0"/>
              <a:t>- Ann Landers</a:t>
            </a:r>
            <a:endParaRPr lang="en-US" dirty="0"/>
          </a:p>
        </p:txBody>
      </p:sp>
    </p:spTree>
    <p:extLst>
      <p:ext uri="{BB962C8B-B14F-4D97-AF65-F5344CB8AC3E}">
        <p14:creationId xmlns:p14="http://schemas.microsoft.com/office/powerpoint/2010/main" val="2232589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a:t>
            </a:r>
            <a:r>
              <a:rPr lang="en-US" dirty="0" smtClean="0"/>
              <a:t>15</a:t>
            </a:r>
            <a:endParaRPr lang="en-US" dirty="0"/>
          </a:p>
        </p:txBody>
      </p:sp>
      <p:sp>
        <p:nvSpPr>
          <p:cNvPr id="3" name="Content Placeholder 2"/>
          <p:cNvSpPr>
            <a:spLocks noGrp="1"/>
          </p:cNvSpPr>
          <p:nvPr>
            <p:ph idx="1"/>
          </p:nvPr>
        </p:nvSpPr>
        <p:spPr/>
        <p:txBody>
          <a:bodyPr>
            <a:normAutofit fontScale="92500" lnSpcReduction="10000"/>
          </a:bodyPr>
          <a:lstStyle/>
          <a:p>
            <a:pPr marL="571500" indent="-457200">
              <a:buFont typeface="+mj-lt"/>
              <a:buAutoNum type="arabicPeriod"/>
            </a:pPr>
            <a:r>
              <a:rPr lang="en-US" dirty="0"/>
              <a:t>Marti kneeled close to the floor to look under the couch. She lifted up the flap of green chenille to </a:t>
            </a:r>
            <a:r>
              <a:rPr lang="en-US" dirty="0" smtClean="0"/>
              <a:t>find…</a:t>
            </a:r>
          </a:p>
          <a:p>
            <a:pPr marL="571500" indent="-457200">
              <a:buFont typeface="+mj-lt"/>
              <a:buAutoNum type="arabicPeriod"/>
            </a:pPr>
            <a:r>
              <a:rPr lang="en-US" dirty="0" smtClean="0"/>
              <a:t>Morgan always </a:t>
            </a:r>
            <a:r>
              <a:rPr lang="en-US" dirty="0"/>
              <a:t>dreaded the first day of a new </a:t>
            </a:r>
            <a:r>
              <a:rPr lang="en-US" dirty="0" smtClean="0"/>
              <a:t>school. </a:t>
            </a:r>
            <a:r>
              <a:rPr lang="en-US" dirty="0"/>
              <a:t>First there was the anxiety of meeting the new </a:t>
            </a:r>
            <a:r>
              <a:rPr lang="en-US" dirty="0" smtClean="0"/>
              <a:t>teachers </a:t>
            </a:r>
            <a:r>
              <a:rPr lang="en-US" dirty="0"/>
              <a:t>and the </a:t>
            </a:r>
            <a:r>
              <a:rPr lang="en-US" dirty="0" smtClean="0"/>
              <a:t>new school mates. </a:t>
            </a:r>
            <a:r>
              <a:rPr lang="en-US" dirty="0"/>
              <a:t>Then there was getting a mental map ingrained in your head of where your </a:t>
            </a:r>
            <a:r>
              <a:rPr lang="en-US" dirty="0" smtClean="0"/>
              <a:t>homeroom </a:t>
            </a:r>
            <a:r>
              <a:rPr lang="en-US" dirty="0"/>
              <a:t>was, where you locked your possessions, where to eat, and where to go if you have a problem with your </a:t>
            </a:r>
            <a:r>
              <a:rPr lang="en-US" dirty="0" smtClean="0"/>
              <a:t>schedule. </a:t>
            </a:r>
            <a:r>
              <a:rPr lang="en-US" dirty="0"/>
              <a:t>If that was not enough there was an endless convoy of beady eyes checking you out as you walked </a:t>
            </a:r>
            <a:r>
              <a:rPr lang="en-US" dirty="0" smtClean="0"/>
              <a:t>down the hallway. </a:t>
            </a:r>
            <a:r>
              <a:rPr lang="en-US" dirty="0"/>
              <a:t>Today was…</a:t>
            </a:r>
          </a:p>
          <a:p>
            <a:pPr marL="114300" indent="0">
              <a:buNone/>
            </a:pPr>
            <a:r>
              <a:rPr lang="en-US" dirty="0"/>
              <a:t/>
            </a:r>
            <a:br>
              <a:rPr lang="en-US" dirty="0"/>
            </a:br>
            <a:endParaRPr lang="en-US" dirty="0"/>
          </a:p>
        </p:txBody>
      </p:sp>
    </p:spTree>
    <p:extLst>
      <p:ext uri="{BB962C8B-B14F-4D97-AF65-F5344CB8AC3E}">
        <p14:creationId xmlns:p14="http://schemas.microsoft.com/office/powerpoint/2010/main" val="1424876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 Guidelines</a:t>
            </a:r>
            <a:endParaRPr lang="en-US" dirty="0"/>
          </a:p>
        </p:txBody>
      </p:sp>
      <p:sp>
        <p:nvSpPr>
          <p:cNvPr id="3" name="Content Placeholder 2"/>
          <p:cNvSpPr>
            <a:spLocks noGrp="1"/>
          </p:cNvSpPr>
          <p:nvPr>
            <p:ph idx="1"/>
          </p:nvPr>
        </p:nvSpPr>
        <p:spPr>
          <a:xfrm>
            <a:off x="457200" y="1752600"/>
            <a:ext cx="8229600" cy="4648200"/>
          </a:xfrm>
        </p:spPr>
        <p:txBody>
          <a:bodyPr>
            <a:normAutofit fontScale="85000" lnSpcReduction="10000"/>
          </a:bodyPr>
          <a:lstStyle/>
          <a:p>
            <a:r>
              <a:rPr lang="en-US" dirty="0" smtClean="0"/>
              <a:t>Students will  have </a:t>
            </a:r>
            <a:r>
              <a:rPr lang="en-US" dirty="0"/>
              <a:t>a </a:t>
            </a:r>
            <a:r>
              <a:rPr lang="en-US" dirty="0" smtClean="0"/>
              <a:t>notebook they use only </a:t>
            </a:r>
            <a:r>
              <a:rPr lang="en-US" dirty="0"/>
              <a:t>for </a:t>
            </a:r>
            <a:r>
              <a:rPr lang="en-US" dirty="0" smtClean="0"/>
              <a:t>journaling in this class.</a:t>
            </a:r>
            <a:endParaRPr lang="en-US" dirty="0"/>
          </a:p>
          <a:p>
            <a:r>
              <a:rPr lang="en-US" dirty="0"/>
              <a:t>Students should date and title each entry.</a:t>
            </a:r>
          </a:p>
          <a:p>
            <a:r>
              <a:rPr lang="en-US" dirty="0"/>
              <a:t>Don’t waste; </a:t>
            </a:r>
            <a:r>
              <a:rPr lang="en-US" dirty="0" smtClean="0"/>
              <a:t>write </a:t>
            </a:r>
            <a:r>
              <a:rPr lang="en-US" dirty="0"/>
              <a:t>on both sides of </a:t>
            </a:r>
            <a:r>
              <a:rPr lang="en-US" dirty="0" smtClean="0"/>
              <a:t>paper and don’t skip spaces. </a:t>
            </a:r>
            <a:r>
              <a:rPr lang="en-US" dirty="0" smtClean="0"/>
              <a:t>Just start each new entry on its own page.</a:t>
            </a:r>
            <a:endParaRPr lang="en-US" dirty="0"/>
          </a:p>
          <a:p>
            <a:r>
              <a:rPr lang="en-US" dirty="0" smtClean="0"/>
              <a:t>Write </a:t>
            </a:r>
            <a:r>
              <a:rPr lang="en-US" dirty="0"/>
              <a:t>for the entire time, without ceasing.</a:t>
            </a:r>
          </a:p>
          <a:p>
            <a:r>
              <a:rPr lang="en-US" dirty="0" smtClean="0"/>
              <a:t>We will discuss </a:t>
            </a:r>
            <a:r>
              <a:rPr lang="en-US" dirty="0"/>
              <a:t>the journals after time has </a:t>
            </a:r>
            <a:r>
              <a:rPr lang="en-US" dirty="0" smtClean="0"/>
              <a:t>ended, but, only on a </a:t>
            </a:r>
            <a:r>
              <a:rPr lang="en-US" dirty="0"/>
              <a:t>volunteer </a:t>
            </a:r>
            <a:r>
              <a:rPr lang="en-US" dirty="0" smtClean="0"/>
              <a:t>basis</a:t>
            </a:r>
            <a:r>
              <a:rPr lang="en-US" dirty="0"/>
              <a:t>.</a:t>
            </a:r>
          </a:p>
          <a:p>
            <a:r>
              <a:rPr lang="en-US" dirty="0"/>
              <a:t>Though confidentiality is respected, issues in which the student or another has been or may be harmed will result in the teacher contacting the school </a:t>
            </a:r>
            <a:r>
              <a:rPr lang="en-US" dirty="0" smtClean="0"/>
              <a:t>counselor and administrators.</a:t>
            </a:r>
            <a:endParaRPr lang="en-US" dirty="0"/>
          </a:p>
          <a:p>
            <a:r>
              <a:rPr lang="en-US" dirty="0"/>
              <a:t>Journals will be handed in and </a:t>
            </a:r>
            <a:r>
              <a:rPr lang="en-US" dirty="0" smtClean="0"/>
              <a:t>graded on the following:</a:t>
            </a:r>
          </a:p>
          <a:p>
            <a:pPr lvl="1"/>
            <a:r>
              <a:rPr lang="en-US" dirty="0" smtClean="0"/>
              <a:t>Quality of ideas</a:t>
            </a:r>
          </a:p>
          <a:p>
            <a:pPr lvl="1"/>
            <a:r>
              <a:rPr lang="en-US" dirty="0" smtClean="0"/>
              <a:t>Length (I expect ¾ of a page of more for each entry.)</a:t>
            </a:r>
          </a:p>
          <a:p>
            <a:pPr lvl="1"/>
            <a:r>
              <a:rPr lang="en-US" dirty="0" smtClean="0"/>
              <a:t>Meets all of the requirements listed.</a:t>
            </a:r>
          </a:p>
          <a:p>
            <a:pPr lvl="1"/>
            <a:endParaRPr lang="en-US" dirty="0" smtClean="0"/>
          </a:p>
          <a:p>
            <a:pPr lvl="1"/>
            <a:endParaRPr lang="en-US" dirty="0" smtClean="0"/>
          </a:p>
          <a:p>
            <a:pPr lvl="1"/>
            <a:endParaRPr lang="en-US" dirty="0"/>
          </a:p>
          <a:p>
            <a:endParaRPr lang="en-US" dirty="0"/>
          </a:p>
        </p:txBody>
      </p:sp>
    </p:spTree>
    <p:extLst>
      <p:ext uri="{BB962C8B-B14F-4D97-AF65-F5344CB8AC3E}">
        <p14:creationId xmlns:p14="http://schemas.microsoft.com/office/powerpoint/2010/main" val="3463663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a:t>
            </a:r>
            <a:r>
              <a:rPr lang="en-US" dirty="0" smtClean="0"/>
              <a:t>#16</a:t>
            </a:r>
            <a:endParaRPr lang="en-US" dirty="0"/>
          </a:p>
        </p:txBody>
      </p:sp>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752600"/>
            <a:ext cx="5029200" cy="4023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81200" y="5782270"/>
            <a:ext cx="5257800" cy="923330"/>
          </a:xfrm>
          <a:prstGeom prst="rect">
            <a:avLst/>
          </a:prstGeom>
        </p:spPr>
        <p:txBody>
          <a:bodyPr wrap="square">
            <a:spAutoFit/>
          </a:bodyPr>
          <a:lstStyle/>
          <a:p>
            <a:pPr marL="114300" lvl="0" indent="0">
              <a:buNone/>
            </a:pPr>
            <a:r>
              <a:rPr lang="en-US" dirty="0" smtClean="0"/>
              <a:t>“Great spirits have always encountered violent opposition from mediocre minds.” </a:t>
            </a:r>
          </a:p>
          <a:p>
            <a:pPr marL="114300" lvl="0" indent="0">
              <a:buNone/>
            </a:pPr>
            <a:r>
              <a:rPr lang="en-US" dirty="0" smtClean="0"/>
              <a:t>– Albert Einstein</a:t>
            </a:r>
            <a:endParaRPr lang="en-US" dirty="0"/>
          </a:p>
        </p:txBody>
      </p:sp>
    </p:spTree>
    <p:extLst>
      <p:ext uri="{BB962C8B-B14F-4D97-AF65-F5344CB8AC3E}">
        <p14:creationId xmlns:p14="http://schemas.microsoft.com/office/powerpoint/2010/main" val="2414797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a:t>
            </a:r>
            <a:r>
              <a:rPr lang="en-US" dirty="0" smtClean="0"/>
              <a:t>17</a:t>
            </a:r>
            <a:endParaRPr lang="en-US" dirty="0"/>
          </a:p>
        </p:txBody>
      </p:sp>
      <p:sp>
        <p:nvSpPr>
          <p:cNvPr id="3" name="Content Placeholder 2"/>
          <p:cNvSpPr>
            <a:spLocks noGrp="1"/>
          </p:cNvSpPr>
          <p:nvPr>
            <p:ph idx="1"/>
          </p:nvPr>
        </p:nvSpPr>
        <p:spPr>
          <a:xfrm>
            <a:off x="533400" y="2819400"/>
            <a:ext cx="4038600" cy="3733800"/>
          </a:xfrm>
        </p:spPr>
        <p:txBody>
          <a:bodyPr>
            <a:normAutofit fontScale="85000" lnSpcReduction="20000"/>
          </a:bodyPr>
          <a:lstStyle/>
          <a:p>
            <a:pPr marL="571500" indent="-457200">
              <a:buFont typeface="+mj-lt"/>
              <a:buAutoNum type="arabicPeriod"/>
            </a:pPr>
            <a:r>
              <a:rPr lang="en-US" dirty="0" smtClean="0">
                <a:solidFill>
                  <a:schemeClr val="tx1"/>
                </a:solidFill>
              </a:rPr>
              <a:t>shadowy</a:t>
            </a:r>
            <a:endParaRPr lang="en-US" dirty="0">
              <a:solidFill>
                <a:schemeClr val="tx1"/>
              </a:solidFill>
            </a:endParaRPr>
          </a:p>
          <a:p>
            <a:pPr marL="571500" indent="-457200">
              <a:buFont typeface="+mj-lt"/>
              <a:buAutoNum type="arabicPeriod"/>
            </a:pPr>
            <a:r>
              <a:rPr lang="en-US" dirty="0">
                <a:solidFill>
                  <a:schemeClr val="tx1"/>
                </a:solidFill>
              </a:rPr>
              <a:t>clock</a:t>
            </a:r>
          </a:p>
          <a:p>
            <a:pPr marL="571500" indent="-457200">
              <a:buFont typeface="+mj-lt"/>
              <a:buAutoNum type="arabicPeriod"/>
            </a:pPr>
            <a:r>
              <a:rPr lang="en-US" dirty="0">
                <a:solidFill>
                  <a:schemeClr val="tx1"/>
                </a:solidFill>
              </a:rPr>
              <a:t>reasoning</a:t>
            </a:r>
          </a:p>
          <a:p>
            <a:pPr marL="571500" indent="-457200">
              <a:buFont typeface="+mj-lt"/>
              <a:buAutoNum type="arabicPeriod"/>
            </a:pPr>
            <a:r>
              <a:rPr lang="en-US" dirty="0">
                <a:solidFill>
                  <a:schemeClr val="tx1"/>
                </a:solidFill>
              </a:rPr>
              <a:t>gnaw</a:t>
            </a:r>
          </a:p>
          <a:p>
            <a:pPr marL="571500" indent="-457200">
              <a:buFont typeface="+mj-lt"/>
              <a:buAutoNum type="arabicPeriod"/>
            </a:pPr>
            <a:r>
              <a:rPr lang="en-US" dirty="0">
                <a:solidFill>
                  <a:schemeClr val="tx1"/>
                </a:solidFill>
              </a:rPr>
              <a:t>pivot</a:t>
            </a:r>
          </a:p>
          <a:p>
            <a:pPr marL="571500" indent="-457200">
              <a:buFont typeface="+mj-lt"/>
              <a:buAutoNum type="arabicPeriod"/>
            </a:pPr>
            <a:r>
              <a:rPr lang="en-US" dirty="0">
                <a:solidFill>
                  <a:schemeClr val="tx1"/>
                </a:solidFill>
              </a:rPr>
              <a:t>leaves</a:t>
            </a:r>
          </a:p>
          <a:p>
            <a:pPr marL="571500" indent="-457200">
              <a:buFont typeface="+mj-lt"/>
              <a:buAutoNum type="arabicPeriod"/>
            </a:pPr>
            <a:r>
              <a:rPr lang="en-US" dirty="0">
                <a:solidFill>
                  <a:schemeClr val="tx1"/>
                </a:solidFill>
              </a:rPr>
              <a:t>blatant</a:t>
            </a:r>
          </a:p>
          <a:p>
            <a:pPr marL="571500" indent="-457200">
              <a:buFont typeface="+mj-lt"/>
              <a:buAutoNum type="arabicPeriod"/>
            </a:pPr>
            <a:r>
              <a:rPr lang="en-US" dirty="0">
                <a:solidFill>
                  <a:schemeClr val="tx1"/>
                </a:solidFill>
              </a:rPr>
              <a:t>rims</a:t>
            </a:r>
          </a:p>
          <a:p>
            <a:pPr marL="571500" indent="-457200">
              <a:buFont typeface="+mj-lt"/>
              <a:buAutoNum type="arabicPeriod"/>
            </a:pPr>
            <a:r>
              <a:rPr lang="en-US" dirty="0">
                <a:solidFill>
                  <a:schemeClr val="tx1"/>
                </a:solidFill>
              </a:rPr>
              <a:t>infant</a:t>
            </a:r>
          </a:p>
          <a:p>
            <a:pPr marL="571500" indent="-457200">
              <a:buFont typeface="+mj-lt"/>
              <a:buAutoNum type="arabicPeriod"/>
            </a:pPr>
            <a:r>
              <a:rPr lang="en-US" dirty="0">
                <a:solidFill>
                  <a:schemeClr val="tx1"/>
                </a:solidFill>
              </a:rPr>
              <a:t>linger</a:t>
            </a:r>
          </a:p>
          <a:p>
            <a:pPr marL="571500" indent="-457200">
              <a:buFont typeface="+mj-lt"/>
              <a:buAutoNum type="arabicPeriod"/>
            </a:pPr>
            <a:r>
              <a:rPr lang="en-US" dirty="0">
                <a:solidFill>
                  <a:schemeClr val="tx1"/>
                </a:solidFill>
              </a:rPr>
              <a:t>artichoke</a:t>
            </a:r>
          </a:p>
          <a:p>
            <a:pPr marL="571500" indent="-457200">
              <a:buFont typeface="+mj-lt"/>
              <a:buAutoNum type="arabicPeriod"/>
            </a:pPr>
            <a:r>
              <a:rPr lang="en-US" dirty="0">
                <a:solidFill>
                  <a:schemeClr val="tx1"/>
                </a:solidFill>
              </a:rPr>
              <a:t>redeem</a:t>
            </a:r>
          </a:p>
          <a:p>
            <a:endParaRPr lang="en-US" dirty="0"/>
          </a:p>
        </p:txBody>
      </p:sp>
      <p:sp>
        <p:nvSpPr>
          <p:cNvPr id="4" name="Rectangle 3"/>
          <p:cNvSpPr/>
          <p:nvPr/>
        </p:nvSpPr>
        <p:spPr>
          <a:xfrm>
            <a:off x="304800" y="1600200"/>
            <a:ext cx="8534400" cy="1200329"/>
          </a:xfrm>
          <a:prstGeom prst="rect">
            <a:avLst/>
          </a:prstGeom>
        </p:spPr>
        <p:txBody>
          <a:bodyPr wrap="square">
            <a:spAutoFit/>
          </a:bodyPr>
          <a:lstStyle/>
          <a:p>
            <a:pPr marL="114300" indent="0">
              <a:buNone/>
            </a:pPr>
            <a:r>
              <a:rPr lang="en-US" b="1" i="1" dirty="0"/>
              <a:t>The Dirty Dozen: </a:t>
            </a:r>
            <a:r>
              <a:rPr lang="en-US" dirty="0"/>
              <a:t>Write something using these 24 words. The order of the words can be switched around as necessary. The choice of whether you write fiction or non-fiction is up to you. And don’t use all the words in the first sentence.  You must use 12 of the 24 words.</a:t>
            </a:r>
            <a:endParaRPr lang="en-US" dirty="0"/>
          </a:p>
        </p:txBody>
      </p:sp>
      <p:sp>
        <p:nvSpPr>
          <p:cNvPr id="5" name="Rectangle 4"/>
          <p:cNvSpPr/>
          <p:nvPr/>
        </p:nvSpPr>
        <p:spPr>
          <a:xfrm>
            <a:off x="6172200" y="2794667"/>
            <a:ext cx="2667000" cy="3785652"/>
          </a:xfrm>
          <a:prstGeom prst="rect">
            <a:avLst/>
          </a:prstGeom>
        </p:spPr>
        <p:txBody>
          <a:bodyPr wrap="square">
            <a:spAutoFit/>
          </a:bodyPr>
          <a:lstStyle/>
          <a:p>
            <a:pPr marL="342900" indent="-342900">
              <a:buFont typeface="+mj-lt"/>
              <a:buAutoNum type="arabicPeriod"/>
            </a:pPr>
            <a:r>
              <a:rPr lang="en-US" sz="2000" dirty="0"/>
              <a:t>capture</a:t>
            </a:r>
          </a:p>
          <a:p>
            <a:pPr marL="342900" indent="-342900">
              <a:buFont typeface="+mj-lt"/>
              <a:buAutoNum type="arabicPeriod"/>
            </a:pPr>
            <a:r>
              <a:rPr lang="en-US" sz="2000" dirty="0"/>
              <a:t>estate</a:t>
            </a:r>
          </a:p>
          <a:p>
            <a:pPr marL="342900" indent="-342900">
              <a:buFont typeface="+mj-lt"/>
              <a:buAutoNum type="arabicPeriod"/>
            </a:pPr>
            <a:r>
              <a:rPr lang="en-US" sz="2000" dirty="0"/>
              <a:t>branch</a:t>
            </a:r>
          </a:p>
          <a:p>
            <a:pPr marL="342900" indent="-342900">
              <a:buFont typeface="+mj-lt"/>
              <a:buAutoNum type="arabicPeriod"/>
            </a:pPr>
            <a:r>
              <a:rPr lang="en-US" sz="2000" dirty="0"/>
              <a:t>gorge</a:t>
            </a:r>
          </a:p>
          <a:p>
            <a:pPr marL="342900" indent="-342900">
              <a:buFont typeface="+mj-lt"/>
              <a:buAutoNum type="arabicPeriod"/>
            </a:pPr>
            <a:r>
              <a:rPr lang="en-US" sz="2000" dirty="0"/>
              <a:t>judicious</a:t>
            </a:r>
          </a:p>
          <a:p>
            <a:pPr marL="342900" indent="-342900">
              <a:buFont typeface="+mj-lt"/>
              <a:buAutoNum type="arabicPeriod"/>
            </a:pPr>
            <a:r>
              <a:rPr lang="en-US" sz="2000" dirty="0"/>
              <a:t>animated</a:t>
            </a:r>
          </a:p>
          <a:p>
            <a:pPr marL="342900" indent="-342900">
              <a:buFont typeface="+mj-lt"/>
              <a:buAutoNum type="arabicPeriod"/>
            </a:pPr>
            <a:r>
              <a:rPr lang="en-US" sz="2000" dirty="0"/>
              <a:t>glow</a:t>
            </a:r>
          </a:p>
          <a:p>
            <a:pPr marL="342900" indent="-342900">
              <a:buFont typeface="+mj-lt"/>
              <a:buAutoNum type="arabicPeriod"/>
            </a:pPr>
            <a:r>
              <a:rPr lang="en-US" sz="2000" dirty="0"/>
              <a:t>remedy</a:t>
            </a:r>
          </a:p>
          <a:p>
            <a:pPr marL="342900" indent="-342900">
              <a:buFont typeface="+mj-lt"/>
              <a:buAutoNum type="arabicPeriod"/>
            </a:pPr>
            <a:r>
              <a:rPr lang="en-US" sz="2000" dirty="0"/>
              <a:t>mistress</a:t>
            </a:r>
          </a:p>
          <a:p>
            <a:pPr marL="342900" indent="-342900">
              <a:buFont typeface="+mj-lt"/>
              <a:buAutoNum type="arabicPeriod"/>
            </a:pPr>
            <a:r>
              <a:rPr lang="en-US" sz="2000" dirty="0"/>
              <a:t>carrots</a:t>
            </a:r>
          </a:p>
          <a:p>
            <a:pPr marL="342900" indent="-342900">
              <a:buFont typeface="+mj-lt"/>
              <a:buAutoNum type="arabicPeriod"/>
            </a:pPr>
            <a:r>
              <a:rPr lang="en-US" sz="2000" dirty="0"/>
              <a:t>cosmopolitan</a:t>
            </a:r>
          </a:p>
          <a:p>
            <a:pPr marL="342900" indent="-342900">
              <a:buFont typeface="+mj-lt"/>
              <a:buAutoNum type="arabicPeriod"/>
            </a:pPr>
            <a:r>
              <a:rPr lang="en-US" sz="2000" dirty="0"/>
              <a:t>mishmash</a:t>
            </a:r>
          </a:p>
        </p:txBody>
      </p:sp>
    </p:spTree>
    <p:extLst>
      <p:ext uri="{BB962C8B-B14F-4D97-AF65-F5344CB8AC3E}">
        <p14:creationId xmlns:p14="http://schemas.microsoft.com/office/powerpoint/2010/main" val="1327873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a:t>
            </a:r>
            <a:r>
              <a:rPr lang="en-US" dirty="0" smtClean="0"/>
              <a:t>#18</a:t>
            </a:r>
            <a:endParaRPr lang="en-US" dirty="0"/>
          </a:p>
        </p:txBody>
      </p:sp>
      <p:sp>
        <p:nvSpPr>
          <p:cNvPr id="3" name="Content Placeholder 2"/>
          <p:cNvSpPr>
            <a:spLocks noGrp="1"/>
          </p:cNvSpPr>
          <p:nvPr>
            <p:ph idx="1"/>
          </p:nvPr>
        </p:nvSpPr>
        <p:spPr/>
        <p:txBody>
          <a:bodyPr/>
          <a:lstStyle/>
          <a:p>
            <a:pPr marL="571500" indent="-457200">
              <a:buFont typeface="+mj-lt"/>
              <a:buAutoNum type="arabicPeriod"/>
            </a:pPr>
            <a:r>
              <a:rPr lang="en-US" dirty="0"/>
              <a:t>Thanks to Star Trek I grew up thinking space was the final frontier when in reality it was </a:t>
            </a:r>
            <a:r>
              <a:rPr lang="en-US" dirty="0" smtClean="0"/>
              <a:t>really…</a:t>
            </a:r>
          </a:p>
          <a:p>
            <a:pPr marL="571500" indent="-457200">
              <a:buFont typeface="+mj-lt"/>
              <a:buAutoNum type="arabicPeriod"/>
            </a:pPr>
            <a:r>
              <a:rPr lang="en-US" dirty="0" smtClean="0"/>
              <a:t>No </a:t>
            </a:r>
            <a:r>
              <a:rPr lang="en-US" dirty="0"/>
              <a:t>one appreciates fairy godmothers. I give, give, give and do I even get a thank you in return? That’s right, no. Well, now it’s my turn. I’m going to be my own fairy godmother and the first thing I’m going to take care of is…</a:t>
            </a:r>
          </a:p>
          <a:p>
            <a:pPr marL="114300" indent="0">
              <a:buNone/>
            </a:pPr>
            <a:endParaRPr lang="en-US" dirty="0"/>
          </a:p>
        </p:txBody>
      </p:sp>
    </p:spTree>
    <p:extLst>
      <p:ext uri="{BB962C8B-B14F-4D97-AF65-F5344CB8AC3E}">
        <p14:creationId xmlns:p14="http://schemas.microsoft.com/office/powerpoint/2010/main" val="41401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a:t>
            </a:r>
            <a:r>
              <a:rPr lang="en-US" dirty="0" smtClean="0"/>
              <a:t>19</a:t>
            </a:r>
            <a:endParaRPr lang="en-US" dirty="0"/>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4500" y="1600200"/>
            <a:ext cx="5715000" cy="424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600200" y="5906869"/>
            <a:ext cx="5867400" cy="646331"/>
          </a:xfrm>
          <a:prstGeom prst="rect">
            <a:avLst/>
          </a:prstGeom>
        </p:spPr>
        <p:txBody>
          <a:bodyPr wrap="square">
            <a:spAutoFit/>
          </a:bodyPr>
          <a:lstStyle/>
          <a:p>
            <a:pPr lvl="0"/>
            <a:r>
              <a:rPr lang="en-US" dirty="0" smtClean="0"/>
              <a:t>“Some people die at 25 and aren’t buried until 75.” ~ Benjamin Franklin</a:t>
            </a:r>
            <a:endParaRPr lang="en-US" dirty="0"/>
          </a:p>
        </p:txBody>
      </p:sp>
    </p:spTree>
    <p:extLst>
      <p:ext uri="{BB962C8B-B14F-4D97-AF65-F5344CB8AC3E}">
        <p14:creationId xmlns:p14="http://schemas.microsoft.com/office/powerpoint/2010/main" val="1569962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a:t>
            </a:r>
            <a:r>
              <a:rPr lang="en-US" dirty="0" smtClean="0"/>
              <a:t>#20</a:t>
            </a:r>
            <a:endParaRPr lang="en-US" dirty="0"/>
          </a:p>
        </p:txBody>
      </p:sp>
      <p:sp>
        <p:nvSpPr>
          <p:cNvPr id="3" name="Content Placeholder 2"/>
          <p:cNvSpPr>
            <a:spLocks noGrp="1"/>
          </p:cNvSpPr>
          <p:nvPr>
            <p:ph idx="1"/>
          </p:nvPr>
        </p:nvSpPr>
        <p:spPr/>
        <p:txBody>
          <a:bodyPr/>
          <a:lstStyle/>
          <a:p>
            <a:pPr marL="571500" indent="-457200">
              <a:buFont typeface="+mj-lt"/>
              <a:buAutoNum type="arabicPeriod"/>
            </a:pPr>
            <a:r>
              <a:rPr lang="en-US" dirty="0"/>
              <a:t>Most people don’t believe in miracles. At least not until one happens to them, or someone they know, or a friend of someone they know. My miracle happened when I was fourteen. I was helping my father clean leaves out of the </a:t>
            </a:r>
            <a:r>
              <a:rPr lang="en-US" dirty="0" smtClean="0"/>
              <a:t>gutter </a:t>
            </a:r>
            <a:r>
              <a:rPr lang="en-US" dirty="0"/>
              <a:t>when</a:t>
            </a:r>
            <a:r>
              <a:rPr lang="en-US" dirty="0" smtClean="0"/>
              <a:t>…</a:t>
            </a:r>
          </a:p>
          <a:p>
            <a:pPr marL="571500" indent="-457200">
              <a:buFont typeface="+mj-lt"/>
              <a:buAutoNum type="arabicPeriod"/>
            </a:pPr>
            <a:r>
              <a:rPr lang="en-US" dirty="0"/>
              <a:t>The new kid in town is Riley James. He’s funny, cute, and everyone adores him. He also happens to be in a wheelchair but no one knows…</a:t>
            </a:r>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111576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a:t>
            </a:r>
            <a:r>
              <a:rPr lang="en-US" dirty="0" smtClean="0"/>
              <a:t>#21</a:t>
            </a:r>
            <a:endParaRPr lang="en-US" dirty="0"/>
          </a:p>
        </p:txBody>
      </p:sp>
      <p:sp>
        <p:nvSpPr>
          <p:cNvPr id="3" name="Content Placeholder 2"/>
          <p:cNvSpPr>
            <a:spLocks noGrp="1"/>
          </p:cNvSpPr>
          <p:nvPr>
            <p:ph idx="1"/>
          </p:nvPr>
        </p:nvSpPr>
        <p:spPr>
          <a:xfrm>
            <a:off x="457200" y="2800528"/>
            <a:ext cx="4114800" cy="3905071"/>
          </a:xfrm>
        </p:spPr>
        <p:txBody>
          <a:bodyPr>
            <a:normAutofit fontScale="85000" lnSpcReduction="20000"/>
          </a:bodyPr>
          <a:lstStyle/>
          <a:p>
            <a:pPr marL="571500" indent="-457200">
              <a:buFont typeface="+mj-lt"/>
              <a:buAutoNum type="arabicPeriod"/>
            </a:pPr>
            <a:r>
              <a:rPr lang="en-US" dirty="0" smtClean="0">
                <a:solidFill>
                  <a:schemeClr val="tx1"/>
                </a:solidFill>
              </a:rPr>
              <a:t>wake-up</a:t>
            </a:r>
            <a:endParaRPr lang="en-US" dirty="0">
              <a:solidFill>
                <a:schemeClr val="tx1"/>
              </a:solidFill>
            </a:endParaRPr>
          </a:p>
          <a:p>
            <a:pPr marL="571500" indent="-457200">
              <a:buFont typeface="+mj-lt"/>
              <a:buAutoNum type="arabicPeriod"/>
            </a:pPr>
            <a:r>
              <a:rPr lang="en-US" dirty="0">
                <a:solidFill>
                  <a:schemeClr val="tx1"/>
                </a:solidFill>
              </a:rPr>
              <a:t>forest</a:t>
            </a:r>
          </a:p>
          <a:p>
            <a:pPr marL="571500" indent="-457200">
              <a:buFont typeface="+mj-lt"/>
              <a:buAutoNum type="arabicPeriod"/>
            </a:pPr>
            <a:r>
              <a:rPr lang="en-US" dirty="0">
                <a:solidFill>
                  <a:schemeClr val="tx1"/>
                </a:solidFill>
              </a:rPr>
              <a:t>spirit</a:t>
            </a:r>
          </a:p>
          <a:p>
            <a:pPr marL="571500" indent="-457200">
              <a:buFont typeface="+mj-lt"/>
              <a:buAutoNum type="arabicPeriod"/>
            </a:pPr>
            <a:r>
              <a:rPr lang="en-US" dirty="0">
                <a:solidFill>
                  <a:schemeClr val="tx1"/>
                </a:solidFill>
              </a:rPr>
              <a:t>flashlight</a:t>
            </a:r>
          </a:p>
          <a:p>
            <a:pPr marL="571500" indent="-457200">
              <a:buFont typeface="+mj-lt"/>
              <a:buAutoNum type="arabicPeriod"/>
            </a:pPr>
            <a:r>
              <a:rPr lang="en-US" dirty="0">
                <a:solidFill>
                  <a:schemeClr val="tx1"/>
                </a:solidFill>
              </a:rPr>
              <a:t>gracious</a:t>
            </a:r>
          </a:p>
          <a:p>
            <a:pPr marL="571500" indent="-457200">
              <a:buFont typeface="+mj-lt"/>
              <a:buAutoNum type="arabicPeriod"/>
            </a:pPr>
            <a:r>
              <a:rPr lang="en-US" dirty="0">
                <a:solidFill>
                  <a:schemeClr val="tx1"/>
                </a:solidFill>
              </a:rPr>
              <a:t>headband</a:t>
            </a:r>
          </a:p>
          <a:p>
            <a:pPr marL="571500" indent="-457200">
              <a:buFont typeface="+mj-lt"/>
              <a:buAutoNum type="arabicPeriod"/>
            </a:pPr>
            <a:r>
              <a:rPr lang="en-US" dirty="0">
                <a:solidFill>
                  <a:schemeClr val="tx1"/>
                </a:solidFill>
              </a:rPr>
              <a:t>mechanic</a:t>
            </a:r>
          </a:p>
          <a:p>
            <a:pPr marL="571500" indent="-457200">
              <a:buFont typeface="+mj-lt"/>
              <a:buAutoNum type="arabicPeriod"/>
            </a:pPr>
            <a:r>
              <a:rPr lang="en-US" dirty="0">
                <a:solidFill>
                  <a:schemeClr val="tx1"/>
                </a:solidFill>
              </a:rPr>
              <a:t>tryout</a:t>
            </a:r>
          </a:p>
          <a:p>
            <a:pPr marL="571500" indent="-457200">
              <a:buFont typeface="+mj-lt"/>
              <a:buAutoNum type="arabicPeriod"/>
            </a:pPr>
            <a:r>
              <a:rPr lang="en-US" dirty="0">
                <a:solidFill>
                  <a:schemeClr val="tx1"/>
                </a:solidFill>
              </a:rPr>
              <a:t>units</a:t>
            </a:r>
          </a:p>
          <a:p>
            <a:pPr marL="571500" indent="-457200">
              <a:buFont typeface="+mj-lt"/>
              <a:buAutoNum type="arabicPeriod"/>
            </a:pPr>
            <a:r>
              <a:rPr lang="en-US" dirty="0">
                <a:solidFill>
                  <a:schemeClr val="tx1"/>
                </a:solidFill>
              </a:rPr>
              <a:t>sweaty</a:t>
            </a:r>
          </a:p>
          <a:p>
            <a:pPr marL="571500" indent="-457200">
              <a:buFont typeface="+mj-lt"/>
              <a:buAutoNum type="arabicPeriod"/>
            </a:pPr>
            <a:r>
              <a:rPr lang="en-US" dirty="0">
                <a:solidFill>
                  <a:schemeClr val="tx1"/>
                </a:solidFill>
              </a:rPr>
              <a:t>atmosphere</a:t>
            </a:r>
          </a:p>
          <a:p>
            <a:pPr marL="571500" indent="-457200">
              <a:buFont typeface="+mj-lt"/>
              <a:buAutoNum type="arabicPeriod"/>
            </a:pPr>
            <a:r>
              <a:rPr lang="en-US" dirty="0">
                <a:solidFill>
                  <a:schemeClr val="tx1"/>
                </a:solidFill>
              </a:rPr>
              <a:t>deli</a:t>
            </a:r>
          </a:p>
          <a:p>
            <a:endParaRPr lang="en-US" dirty="0"/>
          </a:p>
        </p:txBody>
      </p:sp>
      <p:sp>
        <p:nvSpPr>
          <p:cNvPr id="4" name="Rectangle 3"/>
          <p:cNvSpPr/>
          <p:nvPr/>
        </p:nvSpPr>
        <p:spPr>
          <a:xfrm>
            <a:off x="304800" y="1600200"/>
            <a:ext cx="8534400" cy="1200329"/>
          </a:xfrm>
          <a:prstGeom prst="rect">
            <a:avLst/>
          </a:prstGeom>
        </p:spPr>
        <p:txBody>
          <a:bodyPr wrap="square">
            <a:spAutoFit/>
          </a:bodyPr>
          <a:lstStyle/>
          <a:p>
            <a:pPr marL="114300" indent="0">
              <a:buNone/>
            </a:pPr>
            <a:r>
              <a:rPr lang="en-US" b="1" i="1" dirty="0"/>
              <a:t>The Dirty Dozen: </a:t>
            </a:r>
            <a:r>
              <a:rPr lang="en-US" dirty="0"/>
              <a:t>Write something using these </a:t>
            </a:r>
            <a:r>
              <a:rPr lang="en-US" dirty="0" smtClean="0"/>
              <a:t>24 </a:t>
            </a:r>
            <a:r>
              <a:rPr lang="en-US" dirty="0"/>
              <a:t>words. The order of the words can be switched around as necessary. The choice of whether you write fiction or non-fiction is up to you. And don’t use all the words in the first sentence.  </a:t>
            </a:r>
            <a:r>
              <a:rPr lang="en-US" dirty="0" smtClean="0"/>
              <a:t>You must use 12 of the 24 words.</a:t>
            </a:r>
            <a:endParaRPr lang="en-US" dirty="0"/>
          </a:p>
        </p:txBody>
      </p:sp>
      <p:sp>
        <p:nvSpPr>
          <p:cNvPr id="5" name="Rectangle 4"/>
          <p:cNvSpPr/>
          <p:nvPr/>
        </p:nvSpPr>
        <p:spPr>
          <a:xfrm>
            <a:off x="5715000" y="2800529"/>
            <a:ext cx="3276600" cy="3785652"/>
          </a:xfrm>
          <a:prstGeom prst="rect">
            <a:avLst/>
          </a:prstGeom>
        </p:spPr>
        <p:txBody>
          <a:bodyPr wrap="square">
            <a:spAutoFit/>
          </a:bodyPr>
          <a:lstStyle/>
          <a:p>
            <a:pPr marL="457200" indent="-457200">
              <a:buFont typeface="+mj-lt"/>
              <a:buAutoNum type="arabicPeriod"/>
            </a:pPr>
            <a:r>
              <a:rPr lang="en-US" sz="2000" dirty="0"/>
              <a:t>dramatic</a:t>
            </a:r>
          </a:p>
          <a:p>
            <a:pPr marL="457200" indent="-457200">
              <a:buFont typeface="+mj-lt"/>
              <a:buAutoNum type="arabicPeriod"/>
            </a:pPr>
            <a:r>
              <a:rPr lang="en-US" sz="2000" dirty="0"/>
              <a:t>light</a:t>
            </a:r>
          </a:p>
          <a:p>
            <a:pPr marL="457200" indent="-457200">
              <a:buFont typeface="+mj-lt"/>
              <a:buAutoNum type="arabicPeriod"/>
            </a:pPr>
            <a:r>
              <a:rPr lang="en-US" sz="2000" dirty="0" smtClean="0"/>
              <a:t>tempted</a:t>
            </a:r>
            <a:endParaRPr lang="en-US" sz="2000" dirty="0"/>
          </a:p>
          <a:p>
            <a:pPr marL="457200" indent="-457200">
              <a:buFont typeface="+mj-lt"/>
              <a:buAutoNum type="arabicPeriod"/>
            </a:pPr>
            <a:r>
              <a:rPr lang="en-US" sz="2000" dirty="0"/>
              <a:t>risky</a:t>
            </a:r>
          </a:p>
          <a:p>
            <a:pPr marL="457200" indent="-457200">
              <a:buFont typeface="+mj-lt"/>
              <a:buAutoNum type="arabicPeriod"/>
            </a:pPr>
            <a:r>
              <a:rPr lang="en-US" sz="2000" dirty="0"/>
              <a:t>sundown</a:t>
            </a:r>
          </a:p>
          <a:p>
            <a:pPr marL="457200" indent="-457200">
              <a:buFont typeface="+mj-lt"/>
              <a:buAutoNum type="arabicPeriod"/>
            </a:pPr>
            <a:r>
              <a:rPr lang="en-US" sz="2000" dirty="0"/>
              <a:t>delusional</a:t>
            </a:r>
          </a:p>
          <a:p>
            <a:pPr marL="457200" indent="-457200">
              <a:buFont typeface="+mj-lt"/>
              <a:buAutoNum type="arabicPeriod"/>
            </a:pPr>
            <a:r>
              <a:rPr lang="en-US" sz="2000" dirty="0" smtClean="0"/>
              <a:t>quarter</a:t>
            </a:r>
            <a:endParaRPr lang="en-US" sz="2000" dirty="0"/>
          </a:p>
          <a:p>
            <a:pPr marL="457200" indent="-457200">
              <a:buFont typeface="+mj-lt"/>
              <a:buAutoNum type="arabicPeriod"/>
            </a:pPr>
            <a:r>
              <a:rPr lang="en-US" sz="2000" dirty="0"/>
              <a:t>fearful</a:t>
            </a:r>
          </a:p>
          <a:p>
            <a:pPr marL="457200" indent="-457200">
              <a:buFont typeface="+mj-lt"/>
              <a:buAutoNum type="arabicPeriod"/>
            </a:pPr>
            <a:r>
              <a:rPr lang="en-US" sz="2000" dirty="0"/>
              <a:t>star</a:t>
            </a:r>
          </a:p>
          <a:p>
            <a:pPr marL="457200" indent="-457200">
              <a:buFont typeface="+mj-lt"/>
              <a:buAutoNum type="arabicPeriod"/>
            </a:pPr>
            <a:r>
              <a:rPr lang="en-US" sz="2000" dirty="0"/>
              <a:t>detergent</a:t>
            </a:r>
          </a:p>
          <a:p>
            <a:pPr marL="457200" indent="-457200">
              <a:buFont typeface="+mj-lt"/>
              <a:buAutoNum type="arabicPeriod"/>
            </a:pPr>
            <a:r>
              <a:rPr lang="en-US" sz="2000" dirty="0"/>
              <a:t>fired</a:t>
            </a:r>
          </a:p>
          <a:p>
            <a:pPr marL="457200" indent="-457200">
              <a:buFont typeface="+mj-lt"/>
              <a:buAutoNum type="arabicPeriod"/>
            </a:pPr>
            <a:r>
              <a:rPr lang="en-US" sz="2000" dirty="0"/>
              <a:t>brother</a:t>
            </a:r>
          </a:p>
        </p:txBody>
      </p:sp>
    </p:spTree>
    <p:extLst>
      <p:ext uri="{BB962C8B-B14F-4D97-AF65-F5344CB8AC3E}">
        <p14:creationId xmlns:p14="http://schemas.microsoft.com/office/powerpoint/2010/main" val="4017467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a:t>
            </a:r>
            <a:r>
              <a:rPr lang="en-US" dirty="0" smtClean="0"/>
              <a:t>#22</a:t>
            </a:r>
            <a:endParaRPr lang="en-US" dirty="0"/>
          </a:p>
        </p:txBody>
      </p:sp>
      <p:sp>
        <p:nvSpPr>
          <p:cNvPr id="3" name="Content Placeholder 2"/>
          <p:cNvSpPr>
            <a:spLocks noGrp="1"/>
          </p:cNvSpPr>
          <p:nvPr>
            <p:ph idx="1"/>
          </p:nvPr>
        </p:nvSpPr>
        <p:spPr/>
        <p:txBody>
          <a:bodyPr/>
          <a:lstStyle/>
          <a:p>
            <a:pPr marL="571500" indent="-457200">
              <a:buFont typeface="+mj-lt"/>
              <a:buAutoNum type="arabicPeriod"/>
            </a:pPr>
            <a:r>
              <a:rPr lang="en-US" dirty="0"/>
              <a:t>Of all the days for our store to get robbed, of course it had to be Friday the 13th. You would not think an every day run-of-the-mill bookstore would be a target for robbers but they were not just any kind of robbers. And it definitely was not books they were after. The day started off like any other. I arrived 7:45 a.m. to</a:t>
            </a:r>
            <a:r>
              <a:rPr lang="en-US" dirty="0" smtClean="0"/>
              <a:t>…</a:t>
            </a:r>
          </a:p>
          <a:p>
            <a:pPr marL="571500" indent="-457200">
              <a:buFont typeface="+mj-lt"/>
              <a:buAutoNum type="arabicPeriod"/>
            </a:pPr>
            <a:r>
              <a:rPr lang="en-US" dirty="0"/>
              <a:t>All we could find that was remotely close to food was a Snickers bar, a half a package of </a:t>
            </a:r>
            <a:r>
              <a:rPr lang="en-US" dirty="0" err="1"/>
              <a:t>Twizzlers</a:t>
            </a:r>
            <a:r>
              <a:rPr lang="en-US" dirty="0"/>
              <a:t>, four lozenges and a bottle of coke. Hardly enough for survival in the …</a:t>
            </a:r>
          </a:p>
          <a:p>
            <a:pPr marL="114300" indent="0">
              <a:buNone/>
            </a:pPr>
            <a:endParaRPr lang="en-US" dirty="0"/>
          </a:p>
          <a:p>
            <a:endParaRPr lang="en-US" dirty="0"/>
          </a:p>
        </p:txBody>
      </p:sp>
    </p:spTree>
    <p:extLst>
      <p:ext uri="{BB962C8B-B14F-4D97-AF65-F5344CB8AC3E}">
        <p14:creationId xmlns:p14="http://schemas.microsoft.com/office/powerpoint/2010/main" val="33298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a:t>
            </a:r>
            <a:r>
              <a:rPr lang="en-US" dirty="0" smtClean="0"/>
              <a:t>#23</a:t>
            </a:r>
            <a:endParaRPr 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27803" y="1752600"/>
            <a:ext cx="3288393" cy="437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28246" y="2209800"/>
            <a:ext cx="2514600" cy="2585323"/>
          </a:xfrm>
          <a:prstGeom prst="rect">
            <a:avLst/>
          </a:prstGeom>
        </p:spPr>
        <p:txBody>
          <a:bodyPr wrap="square">
            <a:spAutoFit/>
          </a:bodyPr>
          <a:lstStyle/>
          <a:p>
            <a:pPr marL="114300" lvl="0" indent="0">
              <a:buNone/>
            </a:pPr>
            <a:r>
              <a:rPr lang="en-US" dirty="0" smtClean="0"/>
              <a:t>“We act as though comfort and luxury were the chief requirements of life, when all that we need to make us happy is something to be enthusiastic about.” – Einstein</a:t>
            </a:r>
            <a:endParaRPr lang="en-US" dirty="0"/>
          </a:p>
        </p:txBody>
      </p:sp>
    </p:spTree>
    <p:extLst>
      <p:ext uri="{BB962C8B-B14F-4D97-AF65-F5344CB8AC3E}">
        <p14:creationId xmlns:p14="http://schemas.microsoft.com/office/powerpoint/2010/main" val="675839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a:t>
            </a:r>
            <a:r>
              <a:rPr lang="en-US" dirty="0" smtClean="0"/>
              <a:t>#24</a:t>
            </a:r>
            <a:endParaRPr lang="en-US" dirty="0"/>
          </a:p>
        </p:txBody>
      </p:sp>
      <p:sp>
        <p:nvSpPr>
          <p:cNvPr id="3" name="Content Placeholder 2"/>
          <p:cNvSpPr>
            <a:spLocks noGrp="1"/>
          </p:cNvSpPr>
          <p:nvPr>
            <p:ph idx="1"/>
          </p:nvPr>
        </p:nvSpPr>
        <p:spPr/>
        <p:txBody>
          <a:bodyPr/>
          <a:lstStyle/>
          <a:p>
            <a:pPr marL="571500" indent="-457200">
              <a:buFont typeface="+mj-lt"/>
              <a:buAutoNum type="arabicPeriod"/>
            </a:pPr>
            <a:r>
              <a:rPr lang="en-US" dirty="0"/>
              <a:t>She squirted the juice from her lemon in my eyes. Before the stinging even made a full impact I had slapped her aside the head. Of course that happened to be the moment my father walked into the kitchen</a:t>
            </a:r>
            <a:r>
              <a:rPr lang="en-US" dirty="0" smtClean="0"/>
              <a:t>…</a:t>
            </a:r>
          </a:p>
          <a:p>
            <a:pPr marL="571500" indent="-457200">
              <a:buFont typeface="+mj-lt"/>
              <a:buAutoNum type="arabicPeriod"/>
            </a:pPr>
            <a:r>
              <a:rPr lang="en-US" dirty="0"/>
              <a:t>From behind a lacy curtain she watched as four riders rode toward the house. Her husband had sent her in when he heard the hooves in the distance. She had no idea who they were but from the …</a:t>
            </a:r>
          </a:p>
          <a:p>
            <a:pPr marL="114300" indent="0">
              <a:buNone/>
            </a:pPr>
            <a:endParaRPr lang="en-US" dirty="0"/>
          </a:p>
          <a:p>
            <a:endParaRPr lang="en-US" dirty="0"/>
          </a:p>
        </p:txBody>
      </p:sp>
    </p:spTree>
    <p:extLst>
      <p:ext uri="{BB962C8B-B14F-4D97-AF65-F5344CB8AC3E}">
        <p14:creationId xmlns:p14="http://schemas.microsoft.com/office/powerpoint/2010/main" val="1012319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a:t>
            </a:r>
            <a:r>
              <a:rPr lang="en-US" dirty="0" smtClean="0"/>
              <a:t>#25</a:t>
            </a: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695450"/>
            <a:ext cx="5715000"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714500" y="5581471"/>
            <a:ext cx="5715000" cy="923330"/>
          </a:xfrm>
          <a:prstGeom prst="rect">
            <a:avLst/>
          </a:prstGeom>
        </p:spPr>
        <p:txBody>
          <a:bodyPr wrap="square">
            <a:spAutoFit/>
          </a:bodyPr>
          <a:lstStyle/>
          <a:p>
            <a:pPr lvl="0"/>
            <a:r>
              <a:rPr lang="en-US" dirty="0" smtClean="0"/>
              <a:t>“Call it a clan, call it a network, call it a tribe, call it a family.  Whatever you call it, whoever you are, you need one.” — Jane Howard</a:t>
            </a:r>
            <a:endParaRPr lang="en-US" dirty="0"/>
          </a:p>
        </p:txBody>
      </p:sp>
    </p:spTree>
    <p:extLst>
      <p:ext uri="{BB962C8B-B14F-4D97-AF65-F5344CB8AC3E}">
        <p14:creationId xmlns:p14="http://schemas.microsoft.com/office/powerpoint/2010/main" val="3367603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685800"/>
            <a:ext cx="8260672" cy="1039427"/>
          </a:xfrm>
        </p:spPr>
        <p:txBody>
          <a:bodyPr>
            <a:normAutofit fontScale="90000"/>
          </a:bodyPr>
          <a:lstStyle/>
          <a:p>
            <a:r>
              <a:rPr lang="en-US" dirty="0"/>
              <a:t>The writing prompt doesn’t speak to me so can I skip it?</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writing prompt doesn’t have to speak to you. The idea is to work through the exercise offered up to you. You may be surprised what happens once you commit to the prompt writing process. You may start off in one direction with the prompt but once your creativity takes over it may lead you in another, something that might never have happened if you skipped the prompt all together. Besides it’s great practice for writing outside your personal comfort zone.</a:t>
            </a:r>
          </a:p>
          <a:p>
            <a:pPr marL="114300" indent="0">
              <a:buNone/>
            </a:pPr>
            <a:endParaRPr lang="en-US" dirty="0"/>
          </a:p>
        </p:txBody>
      </p:sp>
    </p:spTree>
    <p:extLst>
      <p:ext uri="{BB962C8B-B14F-4D97-AF65-F5344CB8AC3E}">
        <p14:creationId xmlns:p14="http://schemas.microsoft.com/office/powerpoint/2010/main" val="3514652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a:t>
            </a:r>
            <a:r>
              <a:rPr lang="en-US" dirty="0" smtClean="0"/>
              <a:t>26</a:t>
            </a:r>
            <a:endParaRPr lang="en-US" dirty="0"/>
          </a:p>
        </p:txBody>
      </p:sp>
      <p:sp>
        <p:nvSpPr>
          <p:cNvPr id="3" name="Content Placeholder 2"/>
          <p:cNvSpPr>
            <a:spLocks noGrp="1"/>
          </p:cNvSpPr>
          <p:nvPr>
            <p:ph idx="1"/>
          </p:nvPr>
        </p:nvSpPr>
        <p:spPr/>
        <p:txBody>
          <a:bodyPr/>
          <a:lstStyle/>
          <a:p>
            <a:pPr marL="571500" indent="-457200">
              <a:buFont typeface="+mj-lt"/>
              <a:buAutoNum type="arabicPeriod"/>
            </a:pPr>
            <a:r>
              <a:rPr lang="en-US" dirty="0"/>
              <a:t>A figure in a red hoodie stepped out of the dark alley with</a:t>
            </a:r>
            <a:r>
              <a:rPr lang="en-US" dirty="0" smtClean="0"/>
              <a:t>…</a:t>
            </a:r>
          </a:p>
          <a:p>
            <a:pPr marL="571500" indent="-457200">
              <a:buFont typeface="+mj-lt"/>
              <a:buAutoNum type="arabicPeriod"/>
            </a:pPr>
            <a:r>
              <a:rPr lang="en-US" dirty="0"/>
              <a:t>It all started when Alex </a:t>
            </a:r>
            <a:r>
              <a:rPr lang="en-US" dirty="0" err="1"/>
              <a:t>McCombrin</a:t>
            </a:r>
            <a:r>
              <a:rPr lang="en-US" dirty="0"/>
              <a:t> walked into my shop, the Perk, and slammed his business card on the counter. My part-time student associate, Miley looked at him with the startled gaze of deer, “Could I help you with something, sir?” Before he could answer Miley’s phone </a:t>
            </a:r>
            <a:r>
              <a:rPr lang="en-US" dirty="0" err="1"/>
              <a:t>tweeped</a:t>
            </a:r>
            <a:r>
              <a:rPr lang="en-US" dirty="0"/>
              <a:t> and she…</a:t>
            </a:r>
          </a:p>
          <a:p>
            <a:pPr marL="114300" indent="0">
              <a:buNone/>
            </a:pPr>
            <a:endParaRPr lang="en-US" dirty="0"/>
          </a:p>
          <a:p>
            <a:pPr marL="114300" indent="0">
              <a:buNone/>
            </a:pPr>
            <a:r>
              <a:rPr lang="en-US" dirty="0"/>
              <a:t/>
            </a:r>
            <a:br>
              <a:rPr lang="en-US" dirty="0"/>
            </a:br>
            <a:endParaRPr lang="en-US" dirty="0"/>
          </a:p>
        </p:txBody>
      </p:sp>
    </p:spTree>
    <p:extLst>
      <p:ext uri="{BB962C8B-B14F-4D97-AF65-F5344CB8AC3E}">
        <p14:creationId xmlns:p14="http://schemas.microsoft.com/office/powerpoint/2010/main" val="2689537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a:t>
            </a:r>
            <a:r>
              <a:rPr lang="en-US" dirty="0" smtClean="0"/>
              <a:t>27</a:t>
            </a:r>
            <a:endParaRPr lang="en-US" dirty="0"/>
          </a:p>
        </p:txBody>
      </p:sp>
      <p:sp>
        <p:nvSpPr>
          <p:cNvPr id="3" name="Content Placeholder 2"/>
          <p:cNvSpPr>
            <a:spLocks noGrp="1"/>
          </p:cNvSpPr>
          <p:nvPr>
            <p:ph idx="1"/>
          </p:nvPr>
        </p:nvSpPr>
        <p:spPr>
          <a:xfrm>
            <a:off x="457200" y="2952929"/>
            <a:ext cx="4114800" cy="3676471"/>
          </a:xfrm>
        </p:spPr>
        <p:txBody>
          <a:bodyPr>
            <a:normAutofit fontScale="77500" lnSpcReduction="20000"/>
          </a:bodyPr>
          <a:lstStyle/>
          <a:p>
            <a:pPr marL="571500" indent="-457200">
              <a:buFont typeface="+mj-lt"/>
              <a:buAutoNum type="arabicPeriod"/>
            </a:pPr>
            <a:r>
              <a:rPr lang="en-US" dirty="0" smtClean="0">
                <a:solidFill>
                  <a:schemeClr val="tx1"/>
                </a:solidFill>
              </a:rPr>
              <a:t>bond</a:t>
            </a:r>
            <a:endParaRPr lang="en-US" dirty="0">
              <a:solidFill>
                <a:schemeClr val="tx1"/>
              </a:solidFill>
            </a:endParaRPr>
          </a:p>
          <a:p>
            <a:pPr marL="571500" indent="-457200">
              <a:buFont typeface="+mj-lt"/>
              <a:buAutoNum type="arabicPeriod"/>
            </a:pPr>
            <a:r>
              <a:rPr lang="en-US" dirty="0">
                <a:solidFill>
                  <a:schemeClr val="tx1"/>
                </a:solidFill>
              </a:rPr>
              <a:t>grease</a:t>
            </a:r>
          </a:p>
          <a:p>
            <a:pPr marL="571500" indent="-457200">
              <a:buFont typeface="+mj-lt"/>
              <a:buAutoNum type="arabicPeriod"/>
            </a:pPr>
            <a:r>
              <a:rPr lang="en-US" dirty="0">
                <a:solidFill>
                  <a:schemeClr val="tx1"/>
                </a:solidFill>
              </a:rPr>
              <a:t>shutters</a:t>
            </a:r>
          </a:p>
          <a:p>
            <a:pPr marL="571500" indent="-457200">
              <a:buFont typeface="+mj-lt"/>
              <a:buAutoNum type="arabicPeriod"/>
            </a:pPr>
            <a:r>
              <a:rPr lang="en-US" dirty="0">
                <a:solidFill>
                  <a:schemeClr val="tx1"/>
                </a:solidFill>
              </a:rPr>
              <a:t>unhappy</a:t>
            </a:r>
          </a:p>
          <a:p>
            <a:pPr marL="571500" indent="-457200">
              <a:buFont typeface="+mj-lt"/>
              <a:buAutoNum type="arabicPeriod"/>
            </a:pPr>
            <a:r>
              <a:rPr lang="en-US" dirty="0">
                <a:solidFill>
                  <a:schemeClr val="tx1"/>
                </a:solidFill>
              </a:rPr>
              <a:t>money</a:t>
            </a:r>
          </a:p>
          <a:p>
            <a:pPr marL="571500" indent="-457200">
              <a:buFont typeface="+mj-lt"/>
              <a:buAutoNum type="arabicPeriod"/>
            </a:pPr>
            <a:r>
              <a:rPr lang="en-US" dirty="0">
                <a:solidFill>
                  <a:schemeClr val="tx1"/>
                </a:solidFill>
              </a:rPr>
              <a:t>hang</a:t>
            </a:r>
          </a:p>
          <a:p>
            <a:pPr marL="571500" indent="-457200">
              <a:buFont typeface="+mj-lt"/>
              <a:buAutoNum type="arabicPeriod"/>
            </a:pPr>
            <a:r>
              <a:rPr lang="en-US" dirty="0">
                <a:solidFill>
                  <a:schemeClr val="tx1"/>
                </a:solidFill>
              </a:rPr>
              <a:t>upstairs</a:t>
            </a:r>
          </a:p>
          <a:p>
            <a:pPr marL="571500" indent="-457200">
              <a:buFont typeface="+mj-lt"/>
              <a:buAutoNum type="arabicPeriod"/>
            </a:pPr>
            <a:r>
              <a:rPr lang="en-US" dirty="0">
                <a:solidFill>
                  <a:schemeClr val="tx1"/>
                </a:solidFill>
              </a:rPr>
              <a:t>bleary-eyed</a:t>
            </a:r>
          </a:p>
          <a:p>
            <a:pPr marL="571500" indent="-457200">
              <a:buFont typeface="+mj-lt"/>
              <a:buAutoNum type="arabicPeriod"/>
            </a:pPr>
            <a:r>
              <a:rPr lang="en-US" dirty="0">
                <a:solidFill>
                  <a:schemeClr val="tx1"/>
                </a:solidFill>
              </a:rPr>
              <a:t>slacks</a:t>
            </a:r>
          </a:p>
          <a:p>
            <a:pPr marL="571500" indent="-457200">
              <a:buFont typeface="+mj-lt"/>
              <a:buAutoNum type="arabicPeriod"/>
            </a:pPr>
            <a:r>
              <a:rPr lang="en-US" dirty="0">
                <a:solidFill>
                  <a:schemeClr val="tx1"/>
                </a:solidFill>
              </a:rPr>
              <a:t>freaked</a:t>
            </a:r>
          </a:p>
          <a:p>
            <a:pPr marL="571500" indent="-457200">
              <a:buFont typeface="+mj-lt"/>
              <a:buAutoNum type="arabicPeriod"/>
            </a:pPr>
            <a:r>
              <a:rPr lang="en-US" dirty="0">
                <a:solidFill>
                  <a:schemeClr val="tx1"/>
                </a:solidFill>
              </a:rPr>
              <a:t>sleepless</a:t>
            </a:r>
          </a:p>
          <a:p>
            <a:pPr marL="571500" indent="-457200">
              <a:buFont typeface="+mj-lt"/>
              <a:buAutoNum type="arabicPeriod"/>
            </a:pPr>
            <a:r>
              <a:rPr lang="en-US" dirty="0" smtClean="0">
                <a:solidFill>
                  <a:schemeClr val="tx1"/>
                </a:solidFill>
              </a:rPr>
              <a:t>Steelers</a:t>
            </a:r>
            <a:endParaRPr lang="en-US" dirty="0">
              <a:solidFill>
                <a:schemeClr val="tx1"/>
              </a:solidFill>
            </a:endParaRPr>
          </a:p>
          <a:p>
            <a:endParaRPr lang="en-US" dirty="0"/>
          </a:p>
        </p:txBody>
      </p:sp>
      <p:sp>
        <p:nvSpPr>
          <p:cNvPr id="4" name="Rectangle 3"/>
          <p:cNvSpPr/>
          <p:nvPr/>
        </p:nvSpPr>
        <p:spPr>
          <a:xfrm>
            <a:off x="304800" y="1600200"/>
            <a:ext cx="8534400" cy="1200329"/>
          </a:xfrm>
          <a:prstGeom prst="rect">
            <a:avLst/>
          </a:prstGeom>
        </p:spPr>
        <p:txBody>
          <a:bodyPr wrap="square">
            <a:spAutoFit/>
          </a:bodyPr>
          <a:lstStyle/>
          <a:p>
            <a:pPr marL="114300" indent="0">
              <a:buNone/>
            </a:pPr>
            <a:r>
              <a:rPr lang="en-US" b="1" i="1" dirty="0"/>
              <a:t>The Dirty Dozen: </a:t>
            </a:r>
            <a:r>
              <a:rPr lang="en-US" dirty="0"/>
              <a:t>Write something using these 24 words. The order of the words can be switched around as necessary. The choice of whether you write fiction or non-fiction is up to you. And don’t use all the words in the first sentence.  You must use 12 of the 24 words.</a:t>
            </a:r>
            <a:endParaRPr lang="en-US" dirty="0"/>
          </a:p>
        </p:txBody>
      </p:sp>
      <p:sp>
        <p:nvSpPr>
          <p:cNvPr id="5" name="Rectangle 4"/>
          <p:cNvSpPr/>
          <p:nvPr/>
        </p:nvSpPr>
        <p:spPr>
          <a:xfrm>
            <a:off x="5715000" y="2819400"/>
            <a:ext cx="2971800" cy="3785652"/>
          </a:xfrm>
          <a:prstGeom prst="rect">
            <a:avLst/>
          </a:prstGeom>
        </p:spPr>
        <p:txBody>
          <a:bodyPr wrap="square">
            <a:spAutoFit/>
          </a:bodyPr>
          <a:lstStyle/>
          <a:p>
            <a:pPr marL="457200" indent="-457200">
              <a:buFont typeface="+mj-lt"/>
              <a:buAutoNum type="arabicPeriod"/>
            </a:pPr>
            <a:r>
              <a:rPr lang="en-US" sz="2000" dirty="0"/>
              <a:t>running</a:t>
            </a:r>
          </a:p>
          <a:p>
            <a:pPr marL="457200" indent="-457200">
              <a:buFont typeface="+mj-lt"/>
              <a:buAutoNum type="arabicPeriod"/>
            </a:pPr>
            <a:r>
              <a:rPr lang="en-US" sz="2000" dirty="0"/>
              <a:t>tank</a:t>
            </a:r>
          </a:p>
          <a:p>
            <a:pPr marL="457200" indent="-457200">
              <a:buFont typeface="+mj-lt"/>
              <a:buAutoNum type="arabicPeriod"/>
            </a:pPr>
            <a:r>
              <a:rPr lang="en-US" sz="2000" dirty="0"/>
              <a:t>linen</a:t>
            </a:r>
          </a:p>
          <a:p>
            <a:pPr marL="457200" indent="-457200">
              <a:buFont typeface="+mj-lt"/>
              <a:buAutoNum type="arabicPeriod"/>
            </a:pPr>
            <a:r>
              <a:rPr lang="en-US" sz="2000" dirty="0"/>
              <a:t>raspy</a:t>
            </a:r>
          </a:p>
          <a:p>
            <a:pPr marL="457200" indent="-457200">
              <a:buFont typeface="+mj-lt"/>
              <a:buAutoNum type="arabicPeriod"/>
            </a:pPr>
            <a:r>
              <a:rPr lang="en-US" sz="2000" dirty="0"/>
              <a:t>straggler</a:t>
            </a:r>
          </a:p>
          <a:p>
            <a:pPr marL="457200" indent="-457200">
              <a:buFont typeface="+mj-lt"/>
              <a:buAutoNum type="arabicPeriod"/>
            </a:pPr>
            <a:r>
              <a:rPr lang="en-US" sz="2000" dirty="0"/>
              <a:t>amends</a:t>
            </a:r>
          </a:p>
          <a:p>
            <a:pPr marL="457200" indent="-457200">
              <a:buFont typeface="+mj-lt"/>
              <a:buAutoNum type="arabicPeriod"/>
            </a:pPr>
            <a:r>
              <a:rPr lang="en-US" sz="2000" dirty="0"/>
              <a:t>field</a:t>
            </a:r>
          </a:p>
          <a:p>
            <a:pPr marL="457200" indent="-457200">
              <a:buFont typeface="+mj-lt"/>
              <a:buAutoNum type="arabicPeriod"/>
            </a:pPr>
            <a:r>
              <a:rPr lang="en-US" sz="2000" dirty="0"/>
              <a:t>tower</a:t>
            </a:r>
          </a:p>
          <a:p>
            <a:pPr marL="457200" indent="-457200">
              <a:buFont typeface="+mj-lt"/>
              <a:buAutoNum type="arabicPeriod"/>
            </a:pPr>
            <a:r>
              <a:rPr lang="en-US" sz="2000" dirty="0"/>
              <a:t>bandanna</a:t>
            </a:r>
          </a:p>
          <a:p>
            <a:pPr marL="457200" indent="-457200">
              <a:buFont typeface="+mj-lt"/>
              <a:buAutoNum type="arabicPeriod"/>
            </a:pPr>
            <a:r>
              <a:rPr lang="en-US" sz="2000" dirty="0"/>
              <a:t>roped</a:t>
            </a:r>
          </a:p>
          <a:p>
            <a:pPr marL="457200" indent="-457200">
              <a:buFont typeface="+mj-lt"/>
              <a:buAutoNum type="arabicPeriod"/>
            </a:pPr>
            <a:r>
              <a:rPr lang="en-US" sz="2000" dirty="0"/>
              <a:t>sidelong</a:t>
            </a:r>
          </a:p>
          <a:p>
            <a:pPr marL="457200" indent="-457200">
              <a:buFont typeface="+mj-lt"/>
              <a:buAutoNum type="arabicPeriod"/>
            </a:pPr>
            <a:r>
              <a:rPr lang="en-US" sz="2000" dirty="0"/>
              <a:t>haul</a:t>
            </a:r>
          </a:p>
        </p:txBody>
      </p:sp>
    </p:spTree>
    <p:extLst>
      <p:ext uri="{BB962C8B-B14F-4D97-AF65-F5344CB8AC3E}">
        <p14:creationId xmlns:p14="http://schemas.microsoft.com/office/powerpoint/2010/main" val="28974662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a:t>
            </a:r>
            <a:r>
              <a:rPr lang="en-US" dirty="0" smtClean="0"/>
              <a:t>#28</a:t>
            </a:r>
            <a:endParaRPr lang="en-US"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676400"/>
            <a:ext cx="6096000" cy="406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524000" y="5782270"/>
            <a:ext cx="6096000" cy="923330"/>
          </a:xfrm>
          <a:prstGeom prst="rect">
            <a:avLst/>
          </a:prstGeom>
        </p:spPr>
        <p:txBody>
          <a:bodyPr wrap="square">
            <a:spAutoFit/>
          </a:bodyPr>
          <a:lstStyle/>
          <a:p>
            <a:pPr lvl="0"/>
            <a:r>
              <a:rPr lang="en-US" dirty="0" smtClean="0"/>
              <a:t>“Yesterday I was clever and tried to change the world. Today I am wise and try to change myself.” </a:t>
            </a:r>
          </a:p>
          <a:p>
            <a:pPr lvl="0"/>
            <a:r>
              <a:rPr lang="en-US" i="1" dirty="0" smtClean="0"/>
              <a:t>~ Rumi</a:t>
            </a:r>
            <a:endParaRPr lang="en-US" dirty="0"/>
          </a:p>
        </p:txBody>
      </p:sp>
    </p:spTree>
    <p:extLst>
      <p:ext uri="{BB962C8B-B14F-4D97-AF65-F5344CB8AC3E}">
        <p14:creationId xmlns:p14="http://schemas.microsoft.com/office/powerpoint/2010/main" val="16733125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a:t>
            </a:r>
            <a:r>
              <a:rPr lang="en-US" dirty="0" smtClean="0"/>
              <a:t>#29</a:t>
            </a:r>
            <a:endParaRPr lang="en-US" dirty="0"/>
          </a:p>
        </p:txBody>
      </p:sp>
      <p:sp>
        <p:nvSpPr>
          <p:cNvPr id="3" name="Content Placeholder 2"/>
          <p:cNvSpPr>
            <a:spLocks noGrp="1"/>
          </p:cNvSpPr>
          <p:nvPr>
            <p:ph idx="1"/>
          </p:nvPr>
        </p:nvSpPr>
        <p:spPr/>
        <p:txBody>
          <a:bodyPr/>
          <a:lstStyle/>
          <a:p>
            <a:pPr marL="571500" indent="-457200">
              <a:buFont typeface="+mj-lt"/>
              <a:buAutoNum type="arabicPeriod"/>
            </a:pPr>
            <a:r>
              <a:rPr lang="en-US" dirty="0"/>
              <a:t>When you are as rich as I am it is easy to live an adventurous life. Just yesterday I took off in the company jet and went</a:t>
            </a:r>
            <a:r>
              <a:rPr lang="en-US" dirty="0" smtClean="0"/>
              <a:t>…</a:t>
            </a:r>
          </a:p>
          <a:p>
            <a:pPr marL="571500" indent="-457200">
              <a:buFont typeface="+mj-lt"/>
              <a:buAutoNum type="arabicPeriod"/>
            </a:pPr>
            <a:r>
              <a:rPr lang="en-US" dirty="0"/>
              <a:t>My name is Miranda Harkness and for four hours a day I work as an online computer tech helping inexperienced computer users navigate their systems. I get paid well enough to cover the basics which is all any body ever really needs. My real job comes when the sun goes down, unfortunately vampire hunter doesn’t pay well. At least not until now…</a:t>
            </a:r>
          </a:p>
          <a:p>
            <a:pPr marL="114300" indent="0">
              <a:buNone/>
            </a:pPr>
            <a:endParaRPr lang="en-US" dirty="0"/>
          </a:p>
        </p:txBody>
      </p:sp>
    </p:spTree>
    <p:extLst>
      <p:ext uri="{BB962C8B-B14F-4D97-AF65-F5344CB8AC3E}">
        <p14:creationId xmlns:p14="http://schemas.microsoft.com/office/powerpoint/2010/main" val="1258314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a:t>
            </a:r>
            <a:r>
              <a:rPr lang="en-US" dirty="0" smtClean="0"/>
              <a:t>#30</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24200" y="1704975"/>
            <a:ext cx="5715000" cy="401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8600" y="2146280"/>
            <a:ext cx="2743200" cy="3416320"/>
          </a:xfrm>
          <a:prstGeom prst="rect">
            <a:avLst/>
          </a:prstGeom>
        </p:spPr>
        <p:txBody>
          <a:bodyPr wrap="square">
            <a:spAutoFit/>
          </a:bodyPr>
          <a:lstStyle/>
          <a:p>
            <a:pPr marL="114300" lvl="0" indent="0">
              <a:buNone/>
            </a:pPr>
            <a:r>
              <a:rPr lang="en-US" dirty="0" smtClean="0"/>
              <a:t>“Only after the last tree has been cut down. Only after the last river has been poisoned. Only after the last fish has been caught. Only then will you find that money cannot be eaten.” ~ Prophecy of the Cree Native American Tribe</a:t>
            </a:r>
            <a:endParaRPr lang="en-US" dirty="0"/>
          </a:p>
        </p:txBody>
      </p:sp>
    </p:spTree>
    <p:extLst>
      <p:ext uri="{BB962C8B-B14F-4D97-AF65-F5344CB8AC3E}">
        <p14:creationId xmlns:p14="http://schemas.microsoft.com/office/powerpoint/2010/main" val="31351819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a:t>
            </a:r>
            <a:r>
              <a:rPr lang="en-US" dirty="0" smtClean="0"/>
              <a:t>#31</a:t>
            </a:r>
            <a:endParaRPr lang="en-US" dirty="0"/>
          </a:p>
        </p:txBody>
      </p:sp>
      <p:sp>
        <p:nvSpPr>
          <p:cNvPr id="3" name="Content Placeholder 2"/>
          <p:cNvSpPr>
            <a:spLocks noGrp="1"/>
          </p:cNvSpPr>
          <p:nvPr>
            <p:ph idx="1"/>
          </p:nvPr>
        </p:nvSpPr>
        <p:spPr/>
        <p:txBody>
          <a:bodyPr/>
          <a:lstStyle/>
          <a:p>
            <a:pPr marL="571500" indent="-457200">
              <a:buFont typeface="+mj-lt"/>
              <a:buAutoNum type="arabicPeriod"/>
            </a:pPr>
            <a:r>
              <a:rPr lang="en-US" dirty="0"/>
              <a:t>She kept picking at it. First her index finger to gain entry. Followed by all of them. Digging deeper and deeper despite the increasing pain. Logically she knew she should stop. It kept</a:t>
            </a:r>
            <a:r>
              <a:rPr lang="en-US" dirty="0" smtClean="0"/>
              <a:t>…</a:t>
            </a:r>
          </a:p>
          <a:p>
            <a:pPr marL="571500" indent="-457200">
              <a:buFont typeface="+mj-lt"/>
              <a:buAutoNum type="arabicPeriod"/>
            </a:pPr>
            <a:r>
              <a:rPr lang="en-US" dirty="0"/>
              <a:t>Her eyes followed the line of the shiny tools laid strategically from left to right on the wooden table in front of her. The tips of her fingers wandered over the handles as if trying to decide which one felt…”</a:t>
            </a:r>
          </a:p>
          <a:p>
            <a:pPr marL="114300" indent="0">
              <a:buNone/>
            </a:pPr>
            <a:endParaRPr lang="en-US" dirty="0"/>
          </a:p>
          <a:p>
            <a:endParaRPr lang="en-US" dirty="0"/>
          </a:p>
        </p:txBody>
      </p:sp>
    </p:spTree>
    <p:extLst>
      <p:ext uri="{BB962C8B-B14F-4D97-AF65-F5344CB8AC3E}">
        <p14:creationId xmlns:p14="http://schemas.microsoft.com/office/powerpoint/2010/main" val="37691148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a:t>
            </a:r>
            <a:r>
              <a:rPr lang="en-US" dirty="0" smtClean="0"/>
              <a:t>#</a:t>
            </a:r>
            <a:r>
              <a:rPr lang="en-US" dirty="0" smtClean="0"/>
              <a:t>32</a:t>
            </a: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657350"/>
            <a:ext cx="5715000"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714500" y="5638800"/>
            <a:ext cx="5715000" cy="923330"/>
          </a:xfrm>
          <a:prstGeom prst="rect">
            <a:avLst/>
          </a:prstGeom>
        </p:spPr>
        <p:txBody>
          <a:bodyPr wrap="square">
            <a:spAutoFit/>
          </a:bodyPr>
          <a:lstStyle/>
          <a:p>
            <a:pPr lvl="0"/>
            <a:r>
              <a:rPr lang="en-US" dirty="0" smtClean="0"/>
              <a:t>“Of all sad words of mouth or pen, the saddest are these: it might have been.” </a:t>
            </a:r>
          </a:p>
          <a:p>
            <a:pPr lvl="0"/>
            <a:r>
              <a:rPr lang="en-US" dirty="0" smtClean="0"/>
              <a:t>~ John Greenleaf Whittier</a:t>
            </a:r>
            <a:endParaRPr lang="en-US" dirty="0"/>
          </a:p>
        </p:txBody>
      </p:sp>
    </p:spTree>
    <p:extLst>
      <p:ext uri="{BB962C8B-B14F-4D97-AF65-F5344CB8AC3E}">
        <p14:creationId xmlns:p14="http://schemas.microsoft.com/office/powerpoint/2010/main" val="12967894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a:t>
            </a:r>
            <a:r>
              <a:rPr lang="en-US" dirty="0" smtClean="0"/>
              <a:t>#33</a:t>
            </a:r>
            <a:endParaRPr lang="en-US" dirty="0"/>
          </a:p>
        </p:txBody>
      </p:sp>
      <p:sp>
        <p:nvSpPr>
          <p:cNvPr id="3" name="Content Placeholder 2"/>
          <p:cNvSpPr>
            <a:spLocks noGrp="1"/>
          </p:cNvSpPr>
          <p:nvPr>
            <p:ph idx="1"/>
          </p:nvPr>
        </p:nvSpPr>
        <p:spPr/>
        <p:txBody>
          <a:bodyPr/>
          <a:lstStyle/>
          <a:p>
            <a:pPr marL="571500" indent="-457200">
              <a:buFont typeface="+mj-lt"/>
              <a:buAutoNum type="arabicPeriod"/>
            </a:pPr>
            <a:r>
              <a:rPr lang="en-US" dirty="0"/>
              <a:t>When I think of my mother, the first that comes to mind is her hands. There were never particular feminine looking like most women’s hands. Years of use on the farm and later as a barmaid made her hands incredibly strong. There were fearsome things, always…</a:t>
            </a:r>
          </a:p>
          <a:p>
            <a:pPr marL="571500" indent="-457200">
              <a:buFont typeface="+mj-lt"/>
              <a:buAutoNum type="arabicPeriod"/>
            </a:pPr>
            <a:r>
              <a:rPr lang="en-US" dirty="0"/>
              <a:t>It all started when I was arrested for shooting Malcolm Mancuso. It was an accident, of course, but part of me can’t help feeling like he deserved it. It all started the night he…</a:t>
            </a:r>
          </a:p>
          <a:p>
            <a:pPr marL="114300" indent="0">
              <a:buNone/>
            </a:pPr>
            <a:endParaRPr lang="en-US" dirty="0"/>
          </a:p>
        </p:txBody>
      </p:sp>
    </p:spTree>
    <p:extLst>
      <p:ext uri="{BB962C8B-B14F-4D97-AF65-F5344CB8AC3E}">
        <p14:creationId xmlns:p14="http://schemas.microsoft.com/office/powerpoint/2010/main" val="13699041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a:t>
            </a:r>
            <a:r>
              <a:rPr lang="en-US" dirty="0" smtClean="0"/>
              <a:t>#34</a:t>
            </a:r>
            <a:endParaRPr lang="en-US" dirty="0"/>
          </a:p>
        </p:txBody>
      </p:sp>
      <p:sp>
        <p:nvSpPr>
          <p:cNvPr id="3" name="Content Placeholder 2"/>
          <p:cNvSpPr>
            <a:spLocks noGrp="1"/>
          </p:cNvSpPr>
          <p:nvPr>
            <p:ph idx="1"/>
          </p:nvPr>
        </p:nvSpPr>
        <p:spPr>
          <a:xfrm>
            <a:off x="457200" y="2800528"/>
            <a:ext cx="4114800" cy="3752671"/>
          </a:xfrm>
        </p:spPr>
        <p:txBody>
          <a:bodyPr>
            <a:normAutofit fontScale="85000" lnSpcReduction="20000"/>
          </a:bodyPr>
          <a:lstStyle/>
          <a:p>
            <a:pPr marL="571500" indent="-457200">
              <a:buFont typeface="+mj-lt"/>
              <a:buAutoNum type="arabicPeriod"/>
            </a:pPr>
            <a:r>
              <a:rPr lang="en-US" dirty="0">
                <a:solidFill>
                  <a:schemeClr val="tx1"/>
                </a:solidFill>
              </a:rPr>
              <a:t>pineapple</a:t>
            </a:r>
          </a:p>
          <a:p>
            <a:pPr marL="571500" indent="-457200">
              <a:buFont typeface="+mj-lt"/>
              <a:buAutoNum type="arabicPeriod"/>
            </a:pPr>
            <a:r>
              <a:rPr lang="en-US" dirty="0">
                <a:solidFill>
                  <a:schemeClr val="tx1"/>
                </a:solidFill>
              </a:rPr>
              <a:t>overwrought</a:t>
            </a:r>
          </a:p>
          <a:p>
            <a:pPr marL="571500" indent="-457200">
              <a:buFont typeface="+mj-lt"/>
              <a:buAutoNum type="arabicPeriod"/>
            </a:pPr>
            <a:r>
              <a:rPr lang="en-US" dirty="0">
                <a:solidFill>
                  <a:schemeClr val="tx1"/>
                </a:solidFill>
              </a:rPr>
              <a:t>backpack</a:t>
            </a:r>
          </a:p>
          <a:p>
            <a:pPr marL="571500" indent="-457200">
              <a:buFont typeface="+mj-lt"/>
              <a:buAutoNum type="arabicPeriod"/>
            </a:pPr>
            <a:r>
              <a:rPr lang="en-US" dirty="0">
                <a:solidFill>
                  <a:schemeClr val="tx1"/>
                </a:solidFill>
              </a:rPr>
              <a:t>aptitude</a:t>
            </a:r>
          </a:p>
          <a:p>
            <a:pPr marL="571500" indent="-457200">
              <a:buFont typeface="+mj-lt"/>
              <a:buAutoNum type="arabicPeriod"/>
            </a:pPr>
            <a:r>
              <a:rPr lang="en-US" dirty="0">
                <a:solidFill>
                  <a:schemeClr val="tx1"/>
                </a:solidFill>
              </a:rPr>
              <a:t>knotted</a:t>
            </a:r>
          </a:p>
          <a:p>
            <a:pPr marL="571500" indent="-457200">
              <a:buFont typeface="+mj-lt"/>
              <a:buAutoNum type="arabicPeriod"/>
            </a:pPr>
            <a:r>
              <a:rPr lang="en-US" dirty="0">
                <a:solidFill>
                  <a:schemeClr val="tx1"/>
                </a:solidFill>
              </a:rPr>
              <a:t>fabricated</a:t>
            </a:r>
          </a:p>
          <a:p>
            <a:pPr marL="571500" indent="-457200">
              <a:buFont typeface="+mj-lt"/>
              <a:buAutoNum type="arabicPeriod"/>
            </a:pPr>
            <a:r>
              <a:rPr lang="en-US" dirty="0">
                <a:solidFill>
                  <a:schemeClr val="tx1"/>
                </a:solidFill>
              </a:rPr>
              <a:t>culture</a:t>
            </a:r>
          </a:p>
          <a:p>
            <a:pPr marL="571500" indent="-457200">
              <a:buFont typeface="+mj-lt"/>
              <a:buAutoNum type="arabicPeriod"/>
            </a:pPr>
            <a:r>
              <a:rPr lang="en-US" dirty="0">
                <a:solidFill>
                  <a:schemeClr val="tx1"/>
                </a:solidFill>
              </a:rPr>
              <a:t>lifeless</a:t>
            </a:r>
          </a:p>
          <a:p>
            <a:pPr marL="571500" indent="-457200">
              <a:buFont typeface="+mj-lt"/>
              <a:buAutoNum type="arabicPeriod"/>
            </a:pPr>
            <a:r>
              <a:rPr lang="en-US" dirty="0">
                <a:solidFill>
                  <a:schemeClr val="tx1"/>
                </a:solidFill>
              </a:rPr>
              <a:t>windows</a:t>
            </a:r>
          </a:p>
          <a:p>
            <a:pPr marL="571500" indent="-457200">
              <a:buFont typeface="+mj-lt"/>
              <a:buAutoNum type="arabicPeriod"/>
            </a:pPr>
            <a:r>
              <a:rPr lang="en-US" dirty="0">
                <a:solidFill>
                  <a:schemeClr val="tx1"/>
                </a:solidFill>
              </a:rPr>
              <a:t>juniper</a:t>
            </a:r>
          </a:p>
          <a:p>
            <a:pPr marL="571500" indent="-457200">
              <a:buFont typeface="+mj-lt"/>
              <a:buAutoNum type="arabicPeriod"/>
            </a:pPr>
            <a:r>
              <a:rPr lang="en-US" dirty="0">
                <a:solidFill>
                  <a:schemeClr val="tx1"/>
                </a:solidFill>
              </a:rPr>
              <a:t>long-drawn-out</a:t>
            </a:r>
          </a:p>
          <a:p>
            <a:pPr marL="571500" indent="-457200">
              <a:buFont typeface="+mj-lt"/>
              <a:buAutoNum type="arabicPeriod"/>
            </a:pPr>
            <a:r>
              <a:rPr lang="en-US" dirty="0">
                <a:solidFill>
                  <a:schemeClr val="tx1"/>
                </a:solidFill>
              </a:rPr>
              <a:t>piercing</a:t>
            </a:r>
          </a:p>
          <a:p>
            <a:endParaRPr lang="en-US" dirty="0"/>
          </a:p>
        </p:txBody>
      </p:sp>
      <p:sp>
        <p:nvSpPr>
          <p:cNvPr id="4" name="Rectangle 3"/>
          <p:cNvSpPr/>
          <p:nvPr/>
        </p:nvSpPr>
        <p:spPr>
          <a:xfrm>
            <a:off x="304800" y="1600200"/>
            <a:ext cx="8534400" cy="1200329"/>
          </a:xfrm>
          <a:prstGeom prst="rect">
            <a:avLst/>
          </a:prstGeom>
        </p:spPr>
        <p:txBody>
          <a:bodyPr wrap="square">
            <a:spAutoFit/>
          </a:bodyPr>
          <a:lstStyle/>
          <a:p>
            <a:pPr marL="114300" indent="0">
              <a:buNone/>
            </a:pPr>
            <a:r>
              <a:rPr lang="en-US" b="1" i="1" dirty="0"/>
              <a:t>The Dirty Dozen: </a:t>
            </a:r>
            <a:r>
              <a:rPr lang="en-US" dirty="0"/>
              <a:t>Write something using these 24 words. The order of the words can be switched around as necessary. The choice of whether you write fiction or non-fiction is up to you. And don’t use all the words in the first sentence.  You must use 12 of the 24 words.</a:t>
            </a:r>
            <a:endParaRPr lang="en-US" dirty="0"/>
          </a:p>
        </p:txBody>
      </p:sp>
      <p:sp>
        <p:nvSpPr>
          <p:cNvPr id="5" name="Rectangle 4"/>
          <p:cNvSpPr/>
          <p:nvPr/>
        </p:nvSpPr>
        <p:spPr>
          <a:xfrm>
            <a:off x="6096000" y="2819400"/>
            <a:ext cx="2590800" cy="3785652"/>
          </a:xfrm>
          <a:prstGeom prst="rect">
            <a:avLst/>
          </a:prstGeom>
        </p:spPr>
        <p:txBody>
          <a:bodyPr wrap="square">
            <a:spAutoFit/>
          </a:bodyPr>
          <a:lstStyle/>
          <a:p>
            <a:pPr marL="342900" indent="-342900">
              <a:buFont typeface="+mj-lt"/>
              <a:buAutoNum type="arabicPeriod"/>
            </a:pPr>
            <a:r>
              <a:rPr lang="en-US" sz="2000" dirty="0"/>
              <a:t>Nana</a:t>
            </a:r>
          </a:p>
          <a:p>
            <a:pPr marL="342900" indent="-342900">
              <a:buFont typeface="+mj-lt"/>
              <a:buAutoNum type="arabicPeriod"/>
            </a:pPr>
            <a:r>
              <a:rPr lang="en-US" sz="2000" dirty="0"/>
              <a:t>savings</a:t>
            </a:r>
          </a:p>
          <a:p>
            <a:pPr marL="342900" indent="-342900">
              <a:buFont typeface="+mj-lt"/>
              <a:buAutoNum type="arabicPeriod"/>
            </a:pPr>
            <a:r>
              <a:rPr lang="en-US" sz="2000" dirty="0"/>
              <a:t>axed</a:t>
            </a:r>
          </a:p>
          <a:p>
            <a:pPr marL="342900" indent="-342900">
              <a:buFont typeface="+mj-lt"/>
              <a:buAutoNum type="arabicPeriod"/>
            </a:pPr>
            <a:r>
              <a:rPr lang="en-US" sz="2000" dirty="0"/>
              <a:t>partners</a:t>
            </a:r>
          </a:p>
          <a:p>
            <a:pPr marL="342900" indent="-342900">
              <a:buFont typeface="+mj-lt"/>
              <a:buAutoNum type="arabicPeriod"/>
            </a:pPr>
            <a:r>
              <a:rPr lang="en-US" sz="2000" dirty="0"/>
              <a:t>forensics</a:t>
            </a:r>
          </a:p>
          <a:p>
            <a:pPr marL="342900" indent="-342900">
              <a:buFont typeface="+mj-lt"/>
              <a:buAutoNum type="arabicPeriod"/>
            </a:pPr>
            <a:r>
              <a:rPr lang="en-US" sz="2000" dirty="0"/>
              <a:t>target</a:t>
            </a:r>
          </a:p>
          <a:p>
            <a:pPr marL="342900" indent="-342900">
              <a:buFont typeface="+mj-lt"/>
              <a:buAutoNum type="arabicPeriod"/>
            </a:pPr>
            <a:r>
              <a:rPr lang="en-US" sz="2000" dirty="0"/>
              <a:t>level-headed</a:t>
            </a:r>
          </a:p>
          <a:p>
            <a:pPr marL="342900" indent="-342900">
              <a:buFont typeface="+mj-lt"/>
              <a:buAutoNum type="arabicPeriod"/>
            </a:pPr>
            <a:r>
              <a:rPr lang="en-US" sz="2000" dirty="0"/>
              <a:t>Amish</a:t>
            </a:r>
          </a:p>
          <a:p>
            <a:pPr marL="342900" indent="-342900">
              <a:buFont typeface="+mj-lt"/>
              <a:buAutoNum type="arabicPeriod"/>
            </a:pPr>
            <a:r>
              <a:rPr lang="en-US" sz="2000" dirty="0"/>
              <a:t>enactment</a:t>
            </a:r>
          </a:p>
          <a:p>
            <a:pPr marL="342900" indent="-342900">
              <a:buFont typeface="+mj-lt"/>
              <a:buAutoNum type="arabicPeriod"/>
            </a:pPr>
            <a:r>
              <a:rPr lang="en-US" sz="2000" dirty="0"/>
              <a:t>confined</a:t>
            </a:r>
          </a:p>
          <a:p>
            <a:pPr marL="342900" indent="-342900">
              <a:buFont typeface="+mj-lt"/>
              <a:buAutoNum type="arabicPeriod"/>
            </a:pPr>
            <a:r>
              <a:rPr lang="en-US" sz="2000" dirty="0"/>
              <a:t>displeasing</a:t>
            </a:r>
          </a:p>
          <a:p>
            <a:pPr marL="342900" indent="-342900">
              <a:buFont typeface="+mj-lt"/>
              <a:buAutoNum type="arabicPeriod"/>
            </a:pPr>
            <a:r>
              <a:rPr lang="en-US" sz="2000" dirty="0"/>
              <a:t>sponge</a:t>
            </a:r>
          </a:p>
        </p:txBody>
      </p:sp>
    </p:spTree>
    <p:extLst>
      <p:ext uri="{BB962C8B-B14F-4D97-AF65-F5344CB8AC3E}">
        <p14:creationId xmlns:p14="http://schemas.microsoft.com/office/powerpoint/2010/main" val="33781013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a:t>
            </a:r>
            <a:r>
              <a:rPr lang="en-US" dirty="0" smtClean="0"/>
              <a:t>#35</a:t>
            </a:r>
            <a:endParaRPr lang="en-US" dirty="0"/>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1733550"/>
            <a:ext cx="4762500"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86000" y="5276671"/>
            <a:ext cx="4572000" cy="1200329"/>
          </a:xfrm>
          <a:prstGeom prst="rect">
            <a:avLst/>
          </a:prstGeom>
        </p:spPr>
        <p:txBody>
          <a:bodyPr>
            <a:spAutoFit/>
          </a:bodyPr>
          <a:lstStyle/>
          <a:p>
            <a:pPr lvl="0"/>
            <a:r>
              <a:rPr lang="en-US" dirty="0" smtClean="0"/>
              <a:t>“Nuclear warfare is like two men standing in a pool of gasoline, one with five matches, the other with two.” </a:t>
            </a:r>
          </a:p>
          <a:p>
            <a:pPr lvl="0"/>
            <a:r>
              <a:rPr lang="en-US" dirty="0" smtClean="0"/>
              <a:t>~ Carl Sagan</a:t>
            </a:r>
            <a:endParaRPr lang="en-US" dirty="0"/>
          </a:p>
        </p:txBody>
      </p:sp>
    </p:spTree>
    <p:extLst>
      <p:ext uri="{BB962C8B-B14F-4D97-AF65-F5344CB8AC3E}">
        <p14:creationId xmlns:p14="http://schemas.microsoft.com/office/powerpoint/2010/main" val="2535767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 I use a visual prompt?</a:t>
            </a:r>
            <a:br>
              <a:rPr lang="en-US" dirty="0"/>
            </a:br>
            <a:endParaRPr lang="en-US" dirty="0"/>
          </a:p>
        </p:txBody>
      </p:sp>
      <p:sp>
        <p:nvSpPr>
          <p:cNvPr id="3" name="Content Placeholder 2"/>
          <p:cNvSpPr>
            <a:spLocks noGrp="1"/>
          </p:cNvSpPr>
          <p:nvPr>
            <p:ph idx="1"/>
          </p:nvPr>
        </p:nvSpPr>
        <p:spPr>
          <a:xfrm>
            <a:off x="457200" y="1752600"/>
            <a:ext cx="8229600" cy="4724400"/>
          </a:xfrm>
        </p:spPr>
        <p:txBody>
          <a:bodyPr>
            <a:normAutofit fontScale="85000" lnSpcReduction="10000"/>
          </a:bodyPr>
          <a:lstStyle/>
          <a:p>
            <a:r>
              <a:rPr lang="en-US" dirty="0" smtClean="0"/>
              <a:t>Whether </a:t>
            </a:r>
            <a:r>
              <a:rPr lang="en-US" dirty="0"/>
              <a:t>you are a visual person or not, using an image writing prompt is a good exercise for your creative energies.</a:t>
            </a:r>
          </a:p>
          <a:p>
            <a:r>
              <a:rPr lang="en-US" dirty="0"/>
              <a:t>Image prompts are incredibly versatile. If you spend a few minutes looking at an image you can probably come up </a:t>
            </a:r>
            <a:r>
              <a:rPr lang="en-US" dirty="0" smtClean="0"/>
              <a:t>with at </a:t>
            </a:r>
            <a:r>
              <a:rPr lang="en-US" dirty="0"/>
              <a:t>least five different scenarios of what is happening. In fact that is a good place to start with any image prompt. While you are viewing the image quickly jot down five situations or thoughts that come to mind. When you are done pick one and elaborate on it.</a:t>
            </a:r>
          </a:p>
          <a:p>
            <a:r>
              <a:rPr lang="en-US" dirty="0"/>
              <a:t>Images provide a visual cue to get us started but there are so many avenues to explore. The same image can provide a writer with a new prompt every day of the week (or more if she is persistent). It depends on the mood of the writer and her creative influence at the moment of viewing. With so many images around us a writer has no excuse for not writing something new.</a:t>
            </a:r>
          </a:p>
          <a:p>
            <a:endParaRPr lang="en-US" dirty="0"/>
          </a:p>
        </p:txBody>
      </p:sp>
    </p:spTree>
    <p:extLst>
      <p:ext uri="{BB962C8B-B14F-4D97-AF65-F5344CB8AC3E}">
        <p14:creationId xmlns:p14="http://schemas.microsoft.com/office/powerpoint/2010/main" val="33035151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a:t>
            </a:r>
            <a:r>
              <a:rPr lang="en-US" dirty="0" smtClean="0"/>
              <a:t>#36</a:t>
            </a:r>
            <a:endParaRPr lang="en-US" dirty="0"/>
          </a:p>
        </p:txBody>
      </p:sp>
      <p:sp>
        <p:nvSpPr>
          <p:cNvPr id="3" name="Content Placeholder 2"/>
          <p:cNvSpPr>
            <a:spLocks noGrp="1"/>
          </p:cNvSpPr>
          <p:nvPr>
            <p:ph idx="1"/>
          </p:nvPr>
        </p:nvSpPr>
        <p:spPr/>
        <p:txBody>
          <a:bodyPr/>
          <a:lstStyle/>
          <a:p>
            <a:pPr marL="571500" indent="-457200">
              <a:buFont typeface="+mj-lt"/>
              <a:buAutoNum type="arabicPeriod"/>
            </a:pPr>
            <a:r>
              <a:rPr lang="en-US" dirty="0"/>
              <a:t>The day we decided to clone an extinct animal was the day life as we knew it was changed forever. With the genetic information we had at our fingertips nothing prepared us for</a:t>
            </a:r>
            <a:r>
              <a:rPr lang="en-US" dirty="0" smtClean="0"/>
              <a:t>…</a:t>
            </a:r>
          </a:p>
          <a:p>
            <a:pPr marL="571500" indent="-457200">
              <a:buFont typeface="+mj-lt"/>
              <a:buAutoNum type="arabicPeriod"/>
            </a:pPr>
            <a:r>
              <a:rPr lang="en-US" dirty="0"/>
              <a:t>It was 1986. The Fly was in the theater and The Phantom of the Opera was a musical. I hadn’t seen either of them. My mom dressed me in the most hideous pink frock with puffy sleeves and…</a:t>
            </a:r>
          </a:p>
          <a:p>
            <a:pPr marL="571500" indent="-457200">
              <a:buFont typeface="+mj-lt"/>
              <a:buAutoNum type="arabicPeriod"/>
            </a:pPr>
            <a:endParaRPr lang="en-US" dirty="0"/>
          </a:p>
          <a:p>
            <a:endParaRPr lang="en-US" dirty="0"/>
          </a:p>
        </p:txBody>
      </p:sp>
    </p:spTree>
    <p:extLst>
      <p:ext uri="{BB962C8B-B14F-4D97-AF65-F5344CB8AC3E}">
        <p14:creationId xmlns:p14="http://schemas.microsoft.com/office/powerpoint/2010/main" val="16728271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a:t>
            </a:r>
            <a:r>
              <a:rPr lang="en-US" dirty="0" smtClean="0"/>
              <a:t>#37</a:t>
            </a:r>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676400"/>
            <a:ext cx="5715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86000" y="5553670"/>
            <a:ext cx="4572000" cy="923330"/>
          </a:xfrm>
          <a:prstGeom prst="rect">
            <a:avLst/>
          </a:prstGeom>
        </p:spPr>
        <p:txBody>
          <a:bodyPr>
            <a:spAutoFit/>
          </a:bodyPr>
          <a:lstStyle/>
          <a:p>
            <a:pPr lvl="0"/>
            <a:r>
              <a:rPr lang="en-US" dirty="0" smtClean="0"/>
              <a:t>“Be humble for you are made of earth. Be noble for you are made of stars.” ~ Serbian proverb</a:t>
            </a:r>
            <a:endParaRPr lang="en-US" dirty="0"/>
          </a:p>
        </p:txBody>
      </p:sp>
    </p:spTree>
    <p:extLst>
      <p:ext uri="{BB962C8B-B14F-4D97-AF65-F5344CB8AC3E}">
        <p14:creationId xmlns:p14="http://schemas.microsoft.com/office/powerpoint/2010/main" val="17178903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a:t>
            </a:r>
            <a:r>
              <a:rPr lang="en-US" dirty="0" smtClean="0"/>
              <a:t>#38</a:t>
            </a:r>
            <a:endParaRPr lang="en-US" dirty="0"/>
          </a:p>
        </p:txBody>
      </p:sp>
      <p:sp>
        <p:nvSpPr>
          <p:cNvPr id="3" name="Content Placeholder 2"/>
          <p:cNvSpPr>
            <a:spLocks noGrp="1"/>
          </p:cNvSpPr>
          <p:nvPr>
            <p:ph idx="1"/>
          </p:nvPr>
        </p:nvSpPr>
        <p:spPr/>
        <p:txBody>
          <a:bodyPr>
            <a:normAutofit lnSpcReduction="10000"/>
          </a:bodyPr>
          <a:lstStyle/>
          <a:p>
            <a:pPr marL="571500" indent="-457200">
              <a:buFont typeface="+mj-lt"/>
              <a:buAutoNum type="arabicPeriod"/>
            </a:pPr>
            <a:r>
              <a:rPr lang="en-US" dirty="0"/>
              <a:t>Mary-Ellen Stewart was a little light in the head. She always had a grin on her face, spoke loudly and often inappropriately but no one really seem to mind. There was an endearing, lovable quality to her and her smile was infectious. I was seventeen years old the summer she disappeared and twenty-four the spring she turned up. It was</a:t>
            </a:r>
            <a:r>
              <a:rPr lang="en-US" dirty="0" smtClean="0"/>
              <a:t>…</a:t>
            </a:r>
          </a:p>
          <a:p>
            <a:pPr marL="571500" indent="-457200">
              <a:buFont typeface="+mj-lt"/>
              <a:buAutoNum type="arabicPeriod"/>
            </a:pPr>
            <a:r>
              <a:rPr lang="en-US" dirty="0"/>
              <a:t>The first thing he does when he leans over is blow in my face. Not a soft gentle blow either, more like a hard quick puff. I blinked quickly and refocused on his deep teal eyes. “Why did you do that?” I asked…</a:t>
            </a:r>
          </a:p>
          <a:p>
            <a:pPr marL="114300" indent="0">
              <a:buNone/>
            </a:pPr>
            <a:endParaRPr lang="en-US" dirty="0"/>
          </a:p>
          <a:p>
            <a:endParaRPr lang="en-US" dirty="0"/>
          </a:p>
        </p:txBody>
      </p:sp>
    </p:spTree>
    <p:extLst>
      <p:ext uri="{BB962C8B-B14F-4D97-AF65-F5344CB8AC3E}">
        <p14:creationId xmlns:p14="http://schemas.microsoft.com/office/powerpoint/2010/main" val="27174852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a:t>
            </a:r>
            <a:r>
              <a:rPr lang="en-US" dirty="0" smtClean="0"/>
              <a:t>#39</a:t>
            </a:r>
            <a:endParaRPr lang="en-US" dirty="0"/>
          </a:p>
        </p:txBody>
      </p:sp>
      <p:sp>
        <p:nvSpPr>
          <p:cNvPr id="3" name="Content Placeholder 2"/>
          <p:cNvSpPr>
            <a:spLocks noGrp="1"/>
          </p:cNvSpPr>
          <p:nvPr>
            <p:ph idx="1"/>
          </p:nvPr>
        </p:nvSpPr>
        <p:spPr>
          <a:xfrm>
            <a:off x="457200" y="2800528"/>
            <a:ext cx="3581400" cy="3752672"/>
          </a:xfrm>
        </p:spPr>
        <p:txBody>
          <a:bodyPr>
            <a:normAutofit fontScale="85000" lnSpcReduction="20000"/>
          </a:bodyPr>
          <a:lstStyle/>
          <a:p>
            <a:pPr marL="571500" indent="-457200">
              <a:buFont typeface="+mj-lt"/>
              <a:buAutoNum type="arabicPeriod"/>
            </a:pPr>
            <a:r>
              <a:rPr lang="en-US" dirty="0" smtClean="0">
                <a:solidFill>
                  <a:schemeClr val="tx1"/>
                </a:solidFill>
              </a:rPr>
              <a:t>bucolic</a:t>
            </a:r>
            <a:endParaRPr lang="en-US" dirty="0">
              <a:solidFill>
                <a:schemeClr val="tx1"/>
              </a:solidFill>
            </a:endParaRPr>
          </a:p>
          <a:p>
            <a:pPr marL="571500" indent="-457200">
              <a:buFont typeface="+mj-lt"/>
              <a:buAutoNum type="arabicPeriod"/>
            </a:pPr>
            <a:r>
              <a:rPr lang="en-US" dirty="0">
                <a:solidFill>
                  <a:schemeClr val="tx1"/>
                </a:solidFill>
              </a:rPr>
              <a:t>overwrought</a:t>
            </a:r>
          </a:p>
          <a:p>
            <a:pPr marL="571500" indent="-457200">
              <a:buFont typeface="+mj-lt"/>
              <a:buAutoNum type="arabicPeriod"/>
            </a:pPr>
            <a:r>
              <a:rPr lang="en-US" dirty="0">
                <a:solidFill>
                  <a:schemeClr val="tx1"/>
                </a:solidFill>
              </a:rPr>
              <a:t>disassembled</a:t>
            </a:r>
          </a:p>
          <a:p>
            <a:pPr marL="571500" indent="-457200">
              <a:buFont typeface="+mj-lt"/>
              <a:buAutoNum type="arabicPeriod"/>
            </a:pPr>
            <a:r>
              <a:rPr lang="en-US" dirty="0">
                <a:solidFill>
                  <a:schemeClr val="tx1"/>
                </a:solidFill>
              </a:rPr>
              <a:t>elixir</a:t>
            </a:r>
          </a:p>
          <a:p>
            <a:pPr marL="571500" indent="-457200">
              <a:buFont typeface="+mj-lt"/>
              <a:buAutoNum type="arabicPeriod"/>
            </a:pPr>
            <a:r>
              <a:rPr lang="en-US" dirty="0">
                <a:solidFill>
                  <a:schemeClr val="tx1"/>
                </a:solidFill>
              </a:rPr>
              <a:t>relieved</a:t>
            </a:r>
          </a:p>
          <a:p>
            <a:pPr marL="571500" indent="-457200">
              <a:buFont typeface="+mj-lt"/>
              <a:buAutoNum type="arabicPeriod"/>
            </a:pPr>
            <a:r>
              <a:rPr lang="en-US" dirty="0">
                <a:solidFill>
                  <a:schemeClr val="tx1"/>
                </a:solidFill>
              </a:rPr>
              <a:t>murmur</a:t>
            </a:r>
          </a:p>
          <a:p>
            <a:pPr marL="571500" indent="-457200">
              <a:buFont typeface="+mj-lt"/>
              <a:buAutoNum type="arabicPeriod"/>
            </a:pPr>
            <a:r>
              <a:rPr lang="en-US" dirty="0">
                <a:solidFill>
                  <a:schemeClr val="tx1"/>
                </a:solidFill>
              </a:rPr>
              <a:t>grapes</a:t>
            </a:r>
          </a:p>
          <a:p>
            <a:pPr marL="571500" indent="-457200">
              <a:buFont typeface="+mj-lt"/>
              <a:buAutoNum type="arabicPeriod"/>
            </a:pPr>
            <a:r>
              <a:rPr lang="en-US" dirty="0">
                <a:solidFill>
                  <a:schemeClr val="tx1"/>
                </a:solidFill>
              </a:rPr>
              <a:t>cheesy</a:t>
            </a:r>
          </a:p>
          <a:p>
            <a:pPr marL="571500" indent="-457200">
              <a:buFont typeface="+mj-lt"/>
              <a:buAutoNum type="arabicPeriod"/>
            </a:pPr>
            <a:r>
              <a:rPr lang="en-US" dirty="0">
                <a:solidFill>
                  <a:schemeClr val="tx1"/>
                </a:solidFill>
              </a:rPr>
              <a:t>epiphany</a:t>
            </a:r>
          </a:p>
          <a:p>
            <a:pPr marL="571500" indent="-457200">
              <a:buFont typeface="+mj-lt"/>
              <a:buAutoNum type="arabicPeriod"/>
            </a:pPr>
            <a:r>
              <a:rPr lang="en-US" dirty="0">
                <a:solidFill>
                  <a:schemeClr val="tx1"/>
                </a:solidFill>
              </a:rPr>
              <a:t>garage</a:t>
            </a:r>
          </a:p>
          <a:p>
            <a:pPr marL="571500" indent="-457200">
              <a:buFont typeface="+mj-lt"/>
              <a:buAutoNum type="arabicPeriod"/>
            </a:pPr>
            <a:r>
              <a:rPr lang="en-US" dirty="0">
                <a:solidFill>
                  <a:schemeClr val="tx1"/>
                </a:solidFill>
              </a:rPr>
              <a:t>posting</a:t>
            </a:r>
          </a:p>
          <a:p>
            <a:pPr marL="571500" indent="-457200">
              <a:buFont typeface="+mj-lt"/>
              <a:buAutoNum type="arabicPeriod"/>
            </a:pPr>
            <a:r>
              <a:rPr lang="en-US" dirty="0">
                <a:solidFill>
                  <a:schemeClr val="tx1"/>
                </a:solidFill>
              </a:rPr>
              <a:t>shrill</a:t>
            </a:r>
          </a:p>
          <a:p>
            <a:endParaRPr lang="en-US" dirty="0"/>
          </a:p>
        </p:txBody>
      </p:sp>
      <p:sp>
        <p:nvSpPr>
          <p:cNvPr id="4" name="Rectangle 3"/>
          <p:cNvSpPr/>
          <p:nvPr/>
        </p:nvSpPr>
        <p:spPr>
          <a:xfrm>
            <a:off x="304800" y="1600200"/>
            <a:ext cx="8534400" cy="1200329"/>
          </a:xfrm>
          <a:prstGeom prst="rect">
            <a:avLst/>
          </a:prstGeom>
        </p:spPr>
        <p:txBody>
          <a:bodyPr wrap="square">
            <a:spAutoFit/>
          </a:bodyPr>
          <a:lstStyle/>
          <a:p>
            <a:pPr marL="114300" indent="0">
              <a:buNone/>
            </a:pPr>
            <a:r>
              <a:rPr lang="en-US" b="1" i="1" dirty="0"/>
              <a:t>The Dirty Dozen: </a:t>
            </a:r>
            <a:r>
              <a:rPr lang="en-US" dirty="0"/>
              <a:t>Write something using these 24 words. The order of the words can be switched around as necessary. The choice of whether you write fiction or non-fiction is up to you. And don’t use all the words in the first sentence.  You must use 12 of the 24 words.</a:t>
            </a:r>
            <a:endParaRPr lang="en-US" dirty="0"/>
          </a:p>
        </p:txBody>
      </p:sp>
      <p:sp>
        <p:nvSpPr>
          <p:cNvPr id="5" name="Rectangle 4"/>
          <p:cNvSpPr/>
          <p:nvPr/>
        </p:nvSpPr>
        <p:spPr>
          <a:xfrm>
            <a:off x="5867400" y="2743200"/>
            <a:ext cx="2971800" cy="3785652"/>
          </a:xfrm>
          <a:prstGeom prst="rect">
            <a:avLst/>
          </a:prstGeom>
        </p:spPr>
        <p:txBody>
          <a:bodyPr wrap="square">
            <a:spAutoFit/>
          </a:bodyPr>
          <a:lstStyle/>
          <a:p>
            <a:pPr marL="342900" indent="-342900">
              <a:buFont typeface="+mj-lt"/>
              <a:buAutoNum type="arabicPeriod"/>
            </a:pPr>
            <a:r>
              <a:rPr lang="en-US" sz="2000" dirty="0"/>
              <a:t>court</a:t>
            </a:r>
          </a:p>
          <a:p>
            <a:pPr marL="342900" indent="-342900">
              <a:buFont typeface="+mj-lt"/>
              <a:buAutoNum type="arabicPeriod"/>
            </a:pPr>
            <a:r>
              <a:rPr lang="en-US" sz="2000" dirty="0"/>
              <a:t>sideboard</a:t>
            </a:r>
          </a:p>
          <a:p>
            <a:pPr marL="342900" indent="-342900">
              <a:buFont typeface="+mj-lt"/>
              <a:buAutoNum type="arabicPeriod"/>
            </a:pPr>
            <a:r>
              <a:rPr lang="en-US" sz="2000" dirty="0"/>
              <a:t>fragile</a:t>
            </a:r>
          </a:p>
          <a:p>
            <a:pPr marL="342900" indent="-342900">
              <a:buFont typeface="+mj-lt"/>
              <a:buAutoNum type="arabicPeriod"/>
            </a:pPr>
            <a:r>
              <a:rPr lang="en-US" sz="2000" dirty="0"/>
              <a:t>obstructed</a:t>
            </a:r>
          </a:p>
          <a:p>
            <a:pPr marL="342900" indent="-342900">
              <a:buFont typeface="+mj-lt"/>
              <a:buAutoNum type="arabicPeriod"/>
            </a:pPr>
            <a:r>
              <a:rPr lang="en-US" sz="2000" dirty="0"/>
              <a:t>inventor</a:t>
            </a:r>
          </a:p>
          <a:p>
            <a:pPr marL="342900" indent="-342900">
              <a:buFont typeface="+mj-lt"/>
              <a:buAutoNum type="arabicPeriod"/>
            </a:pPr>
            <a:r>
              <a:rPr lang="en-US" sz="2000" dirty="0"/>
              <a:t>exhumed</a:t>
            </a:r>
          </a:p>
          <a:p>
            <a:pPr marL="342900" indent="-342900">
              <a:buFont typeface="+mj-lt"/>
              <a:buAutoNum type="arabicPeriod"/>
            </a:pPr>
            <a:r>
              <a:rPr lang="en-US" sz="2000" dirty="0"/>
              <a:t>strawberry</a:t>
            </a:r>
          </a:p>
          <a:p>
            <a:pPr marL="342900" indent="-342900">
              <a:buFont typeface="+mj-lt"/>
              <a:buAutoNum type="arabicPeriod"/>
            </a:pPr>
            <a:r>
              <a:rPr lang="en-US" sz="2000" dirty="0"/>
              <a:t>aromatic</a:t>
            </a:r>
          </a:p>
          <a:p>
            <a:pPr marL="342900" indent="-342900">
              <a:buFont typeface="+mj-lt"/>
              <a:buAutoNum type="arabicPeriod"/>
            </a:pPr>
            <a:r>
              <a:rPr lang="en-US" sz="2000" dirty="0"/>
              <a:t>butcher</a:t>
            </a:r>
          </a:p>
          <a:p>
            <a:pPr marL="342900" indent="-342900">
              <a:buFont typeface="+mj-lt"/>
              <a:buAutoNum type="arabicPeriod"/>
            </a:pPr>
            <a:r>
              <a:rPr lang="en-US" sz="2000" dirty="0"/>
              <a:t>muddy</a:t>
            </a:r>
          </a:p>
          <a:p>
            <a:pPr marL="342900" indent="-342900">
              <a:buFont typeface="+mj-lt"/>
              <a:buAutoNum type="arabicPeriod"/>
            </a:pPr>
            <a:r>
              <a:rPr lang="en-US" sz="2000" dirty="0"/>
              <a:t>smothered</a:t>
            </a:r>
          </a:p>
          <a:p>
            <a:pPr marL="342900" indent="-342900">
              <a:buFont typeface="+mj-lt"/>
              <a:buAutoNum type="arabicPeriod"/>
            </a:pPr>
            <a:r>
              <a:rPr lang="en-US" sz="2000" dirty="0"/>
              <a:t>drained</a:t>
            </a:r>
          </a:p>
        </p:txBody>
      </p:sp>
    </p:spTree>
    <p:extLst>
      <p:ext uri="{BB962C8B-B14F-4D97-AF65-F5344CB8AC3E}">
        <p14:creationId xmlns:p14="http://schemas.microsoft.com/office/powerpoint/2010/main" val="13760636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a:t>
            </a:r>
            <a:r>
              <a:rPr lang="en-US" dirty="0" smtClean="0"/>
              <a:t>#40</a:t>
            </a:r>
            <a:endParaRPr lang="en-US" dirty="0"/>
          </a:p>
        </p:txBody>
      </p:sp>
      <p:pic>
        <p:nvPicPr>
          <p:cNvPr id="235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4500" y="1676400"/>
            <a:ext cx="5715000" cy="414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676400" y="5782270"/>
            <a:ext cx="5791200" cy="923330"/>
          </a:xfrm>
          <a:prstGeom prst="rect">
            <a:avLst/>
          </a:prstGeom>
        </p:spPr>
        <p:txBody>
          <a:bodyPr wrap="square">
            <a:spAutoFit/>
          </a:bodyPr>
          <a:lstStyle/>
          <a:p>
            <a:r>
              <a:rPr lang="en-US" dirty="0" smtClean="0"/>
              <a:t>“When you’re good at something, you’ll tell everyone. When you’re great at something, they’ll tell you.” ~ Walter Payton</a:t>
            </a:r>
            <a:endParaRPr lang="en-US" dirty="0"/>
          </a:p>
        </p:txBody>
      </p:sp>
    </p:spTree>
    <p:extLst>
      <p:ext uri="{BB962C8B-B14F-4D97-AF65-F5344CB8AC3E}">
        <p14:creationId xmlns:p14="http://schemas.microsoft.com/office/powerpoint/2010/main" val="31381037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a:t>
            </a:r>
            <a:r>
              <a:rPr lang="en-US" dirty="0" smtClean="0"/>
              <a:t>#41</a:t>
            </a:r>
            <a:endParaRPr lang="en-US" dirty="0"/>
          </a:p>
        </p:txBody>
      </p:sp>
      <p:sp>
        <p:nvSpPr>
          <p:cNvPr id="3" name="Content Placeholder 2"/>
          <p:cNvSpPr>
            <a:spLocks noGrp="1"/>
          </p:cNvSpPr>
          <p:nvPr>
            <p:ph idx="1"/>
          </p:nvPr>
        </p:nvSpPr>
        <p:spPr/>
        <p:txBody>
          <a:bodyPr/>
          <a:lstStyle/>
          <a:p>
            <a:pPr marL="571500" indent="-457200">
              <a:buFont typeface="+mj-lt"/>
              <a:buAutoNum type="arabicPeriod"/>
            </a:pPr>
            <a:r>
              <a:rPr lang="en-US" dirty="0"/>
              <a:t>I hate clowns. But mostly I hate people who make me explain why I hate clowns and the look on their face when I</a:t>
            </a:r>
            <a:r>
              <a:rPr lang="en-US" dirty="0" smtClean="0"/>
              <a:t>…</a:t>
            </a:r>
          </a:p>
          <a:p>
            <a:pPr marL="571500" indent="-457200">
              <a:buFont typeface="+mj-lt"/>
              <a:buAutoNum type="arabicPeriod"/>
            </a:pPr>
            <a:r>
              <a:rPr lang="en-US" dirty="0"/>
              <a:t>He was lying face down on the raft. At first we thought he was sleeping with his head using the inflated side as a pillow and one hand hanging over grazing the water’s edge but then the…</a:t>
            </a:r>
          </a:p>
          <a:p>
            <a:pPr marL="114300" indent="0">
              <a:buNone/>
            </a:pPr>
            <a:endParaRPr lang="en-US" dirty="0"/>
          </a:p>
          <a:p>
            <a:endParaRPr lang="en-US" dirty="0"/>
          </a:p>
        </p:txBody>
      </p:sp>
    </p:spTree>
    <p:extLst>
      <p:ext uri="{BB962C8B-B14F-4D97-AF65-F5344CB8AC3E}">
        <p14:creationId xmlns:p14="http://schemas.microsoft.com/office/powerpoint/2010/main" val="23584131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 entry #42</a:t>
            </a:r>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8414" y="1638300"/>
            <a:ext cx="3322044" cy="40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057400" y="5791200"/>
            <a:ext cx="4572000" cy="646331"/>
          </a:xfrm>
          <a:prstGeom prst="rect">
            <a:avLst/>
          </a:prstGeom>
        </p:spPr>
        <p:txBody>
          <a:bodyPr>
            <a:spAutoFit/>
          </a:bodyPr>
          <a:lstStyle/>
          <a:p>
            <a:pPr lvl="0"/>
            <a:r>
              <a:rPr lang="en-US" dirty="0" smtClean="0"/>
              <a:t>“Give a man a mask, and he will show you his true face.” ~ Oscar Wilde</a:t>
            </a:r>
            <a:endParaRPr lang="en-US" dirty="0"/>
          </a:p>
        </p:txBody>
      </p:sp>
    </p:spTree>
    <p:extLst>
      <p:ext uri="{BB962C8B-B14F-4D97-AF65-F5344CB8AC3E}">
        <p14:creationId xmlns:p14="http://schemas.microsoft.com/office/powerpoint/2010/main" val="2195211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a:t>
            </a:r>
            <a:r>
              <a:rPr lang="en-US" dirty="0" smtClean="0"/>
              <a:t>#43</a:t>
            </a:r>
            <a:endParaRPr lang="en-US" dirty="0"/>
          </a:p>
        </p:txBody>
      </p:sp>
      <p:sp>
        <p:nvSpPr>
          <p:cNvPr id="3" name="Content Placeholder 2"/>
          <p:cNvSpPr>
            <a:spLocks noGrp="1"/>
          </p:cNvSpPr>
          <p:nvPr>
            <p:ph idx="1"/>
          </p:nvPr>
        </p:nvSpPr>
        <p:spPr/>
        <p:txBody>
          <a:bodyPr>
            <a:normAutofit lnSpcReduction="10000"/>
          </a:bodyPr>
          <a:lstStyle/>
          <a:p>
            <a:pPr marL="571500" indent="-457200">
              <a:buFont typeface="+mj-lt"/>
              <a:buAutoNum type="arabicPeriod"/>
            </a:pPr>
            <a:r>
              <a:rPr lang="en-US" dirty="0"/>
              <a:t>The room was cold. Marcus </a:t>
            </a:r>
            <a:r>
              <a:rPr lang="en-US" dirty="0" smtClean="0"/>
              <a:t>Waterman </a:t>
            </a:r>
            <a:r>
              <a:rPr lang="en-US" dirty="0"/>
              <a:t>thought he’d put on slippers if he could move. He’d ask for some wool socks if he did not have a tube down his throat. He could hear the shuffle of paper sheets and the clatter of metal objects. He could see light behind the dull shade of his eyes. At times he thought he could hear voices or the din of conversation but no one word stood out. For him</a:t>
            </a:r>
            <a:r>
              <a:rPr lang="en-US" dirty="0" smtClean="0"/>
              <a:t>…</a:t>
            </a:r>
          </a:p>
          <a:p>
            <a:pPr marL="571500" indent="-457200">
              <a:buFont typeface="+mj-lt"/>
              <a:buAutoNum type="arabicPeriod"/>
            </a:pPr>
            <a:r>
              <a:rPr lang="en-US" dirty="0"/>
              <a:t>At 8:15 a.m. EST on December 28, 2413 the President of the United States interrupted regular programming to apologize for…</a:t>
            </a:r>
          </a:p>
          <a:p>
            <a:pPr marL="571500" indent="-457200">
              <a:buFont typeface="+mj-lt"/>
              <a:buAutoNum type="arabicPeriod"/>
            </a:pPr>
            <a:endParaRPr lang="en-US" dirty="0"/>
          </a:p>
          <a:p>
            <a:endParaRPr lang="en-US" dirty="0"/>
          </a:p>
        </p:txBody>
      </p:sp>
    </p:spTree>
    <p:extLst>
      <p:ext uri="{BB962C8B-B14F-4D97-AF65-F5344CB8AC3E}">
        <p14:creationId xmlns:p14="http://schemas.microsoft.com/office/powerpoint/2010/main" val="2021400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a:t>
            </a:r>
            <a:r>
              <a:rPr lang="en-US" dirty="0" smtClean="0"/>
              <a:t>#44</a:t>
            </a:r>
            <a:endParaRPr lang="en-US" dirty="0"/>
          </a:p>
        </p:txBody>
      </p:sp>
      <p:sp>
        <p:nvSpPr>
          <p:cNvPr id="3" name="Content Placeholder 2"/>
          <p:cNvSpPr>
            <a:spLocks noGrp="1"/>
          </p:cNvSpPr>
          <p:nvPr>
            <p:ph idx="1"/>
          </p:nvPr>
        </p:nvSpPr>
        <p:spPr>
          <a:xfrm>
            <a:off x="304800" y="1600201"/>
            <a:ext cx="8382000" cy="1066800"/>
          </a:xfrm>
        </p:spPr>
        <p:txBody>
          <a:bodyPr>
            <a:normAutofit fontScale="92500" lnSpcReduction="20000"/>
          </a:bodyPr>
          <a:lstStyle/>
          <a:p>
            <a:pPr marL="114300" indent="0">
              <a:buNone/>
            </a:pPr>
            <a:r>
              <a:rPr lang="en-US" sz="2100" b="1" i="1" dirty="0">
                <a:solidFill>
                  <a:schemeClr val="tx1"/>
                </a:solidFill>
              </a:rPr>
              <a:t>The Dirty Dozen: </a:t>
            </a:r>
            <a:r>
              <a:rPr lang="en-US" sz="2100" dirty="0">
                <a:solidFill>
                  <a:schemeClr val="tx1"/>
                </a:solidFill>
              </a:rPr>
              <a:t>Write something using these 24 words. The order of the words can be switched around as necessary. The choice of whether you write fiction or non-fiction is up to you. And don’t use all the words in the first sentence.  You must use 12 of the 24 words.</a:t>
            </a:r>
          </a:p>
          <a:p>
            <a:endParaRPr lang="en-US" dirty="0">
              <a:solidFill>
                <a:schemeClr val="tx1"/>
              </a:solidFill>
            </a:endParaRPr>
          </a:p>
        </p:txBody>
      </p:sp>
      <p:sp>
        <p:nvSpPr>
          <p:cNvPr id="4" name="Rectangle 3"/>
          <p:cNvSpPr/>
          <p:nvPr/>
        </p:nvSpPr>
        <p:spPr>
          <a:xfrm>
            <a:off x="533400" y="2743200"/>
            <a:ext cx="5562600" cy="3785652"/>
          </a:xfrm>
          <a:prstGeom prst="rect">
            <a:avLst/>
          </a:prstGeom>
        </p:spPr>
        <p:txBody>
          <a:bodyPr wrap="square">
            <a:spAutoFit/>
          </a:bodyPr>
          <a:lstStyle/>
          <a:p>
            <a:pPr marL="342900" indent="-342900">
              <a:buFont typeface="+mj-lt"/>
              <a:buAutoNum type="arabicPeriod"/>
            </a:pPr>
            <a:r>
              <a:rPr lang="en-US" sz="2000" dirty="0"/>
              <a:t>lecturer</a:t>
            </a:r>
          </a:p>
          <a:p>
            <a:pPr marL="342900" indent="-342900">
              <a:buFont typeface="+mj-lt"/>
              <a:buAutoNum type="arabicPeriod"/>
            </a:pPr>
            <a:r>
              <a:rPr lang="en-US" sz="2000" dirty="0"/>
              <a:t>science</a:t>
            </a:r>
          </a:p>
          <a:p>
            <a:pPr marL="342900" indent="-342900">
              <a:buFont typeface="+mj-lt"/>
              <a:buAutoNum type="arabicPeriod"/>
            </a:pPr>
            <a:r>
              <a:rPr lang="en-US" sz="2000" dirty="0"/>
              <a:t>paradox</a:t>
            </a:r>
          </a:p>
          <a:p>
            <a:pPr marL="342900" indent="-342900">
              <a:buFont typeface="+mj-lt"/>
              <a:buAutoNum type="arabicPeriod"/>
            </a:pPr>
            <a:r>
              <a:rPr lang="en-US" sz="2000" dirty="0"/>
              <a:t>sentimental</a:t>
            </a:r>
          </a:p>
          <a:p>
            <a:pPr marL="342900" indent="-342900">
              <a:buFont typeface="+mj-lt"/>
              <a:buAutoNum type="arabicPeriod"/>
            </a:pPr>
            <a:r>
              <a:rPr lang="en-US" sz="2000" dirty="0"/>
              <a:t>conduct</a:t>
            </a:r>
          </a:p>
          <a:p>
            <a:pPr marL="342900" indent="-342900">
              <a:buFont typeface="+mj-lt"/>
              <a:buAutoNum type="arabicPeriod"/>
            </a:pPr>
            <a:r>
              <a:rPr lang="en-US" sz="2000" dirty="0"/>
              <a:t>neophyte</a:t>
            </a:r>
          </a:p>
          <a:p>
            <a:pPr marL="342900" indent="-342900">
              <a:buFont typeface="+mj-lt"/>
              <a:buAutoNum type="arabicPeriod"/>
            </a:pPr>
            <a:r>
              <a:rPr lang="en-US" sz="2000" dirty="0"/>
              <a:t>drawn</a:t>
            </a:r>
          </a:p>
          <a:p>
            <a:pPr marL="342900" indent="-342900">
              <a:buFont typeface="+mj-lt"/>
              <a:buAutoNum type="arabicPeriod"/>
            </a:pPr>
            <a:r>
              <a:rPr lang="en-US" sz="2000" dirty="0" smtClean="0"/>
              <a:t>beer</a:t>
            </a:r>
            <a:endParaRPr lang="en-US" sz="2000" dirty="0"/>
          </a:p>
          <a:p>
            <a:pPr marL="342900" indent="-342900">
              <a:buFont typeface="+mj-lt"/>
              <a:buAutoNum type="arabicPeriod"/>
            </a:pPr>
            <a:r>
              <a:rPr lang="en-US" sz="2000" dirty="0"/>
              <a:t>inn</a:t>
            </a:r>
          </a:p>
          <a:p>
            <a:pPr marL="342900" indent="-342900">
              <a:buFont typeface="+mj-lt"/>
              <a:buAutoNum type="arabicPeriod"/>
            </a:pPr>
            <a:r>
              <a:rPr lang="en-US" sz="2000" dirty="0"/>
              <a:t>gateway</a:t>
            </a:r>
          </a:p>
          <a:p>
            <a:pPr marL="342900" indent="-342900">
              <a:buFont typeface="+mj-lt"/>
              <a:buAutoNum type="arabicPeriod"/>
            </a:pPr>
            <a:r>
              <a:rPr lang="en-US" sz="2000" dirty="0"/>
              <a:t>drafts</a:t>
            </a:r>
          </a:p>
          <a:p>
            <a:pPr marL="342900" indent="-342900">
              <a:buFont typeface="+mj-lt"/>
              <a:buAutoNum type="arabicPeriod"/>
            </a:pPr>
            <a:r>
              <a:rPr lang="en-US" sz="2000" dirty="0" smtClean="0"/>
              <a:t>socks</a:t>
            </a:r>
            <a:endParaRPr lang="en-US" sz="2000" dirty="0"/>
          </a:p>
        </p:txBody>
      </p:sp>
      <p:sp>
        <p:nvSpPr>
          <p:cNvPr id="5" name="Rectangle 4"/>
          <p:cNvSpPr/>
          <p:nvPr/>
        </p:nvSpPr>
        <p:spPr>
          <a:xfrm>
            <a:off x="5486400" y="2743200"/>
            <a:ext cx="3200400" cy="3785652"/>
          </a:xfrm>
          <a:prstGeom prst="rect">
            <a:avLst/>
          </a:prstGeom>
        </p:spPr>
        <p:txBody>
          <a:bodyPr wrap="square">
            <a:spAutoFit/>
          </a:bodyPr>
          <a:lstStyle/>
          <a:p>
            <a:pPr marL="457200" indent="-457200">
              <a:buFont typeface="+mj-lt"/>
              <a:buAutoNum type="arabicPeriod"/>
            </a:pPr>
            <a:r>
              <a:rPr lang="en-US" sz="2000" dirty="0"/>
              <a:t>extreme</a:t>
            </a:r>
          </a:p>
          <a:p>
            <a:pPr marL="457200" indent="-457200">
              <a:buFont typeface="+mj-lt"/>
              <a:buAutoNum type="arabicPeriod"/>
            </a:pPr>
            <a:r>
              <a:rPr lang="en-US" sz="2000" dirty="0"/>
              <a:t>Japan</a:t>
            </a:r>
          </a:p>
          <a:p>
            <a:pPr marL="457200" indent="-457200">
              <a:buFont typeface="+mj-lt"/>
              <a:buAutoNum type="arabicPeriod"/>
            </a:pPr>
            <a:r>
              <a:rPr lang="en-US" sz="2000" dirty="0"/>
              <a:t>halter</a:t>
            </a:r>
          </a:p>
          <a:p>
            <a:pPr marL="457200" indent="-457200">
              <a:buFont typeface="+mj-lt"/>
              <a:buAutoNum type="arabicPeriod"/>
            </a:pPr>
            <a:r>
              <a:rPr lang="en-US" sz="2000" dirty="0"/>
              <a:t>singing</a:t>
            </a:r>
          </a:p>
          <a:p>
            <a:pPr marL="457200" indent="-457200">
              <a:buFont typeface="+mj-lt"/>
              <a:buAutoNum type="arabicPeriod"/>
            </a:pPr>
            <a:r>
              <a:rPr lang="en-US" sz="2000" dirty="0"/>
              <a:t>fingertips</a:t>
            </a:r>
          </a:p>
          <a:p>
            <a:pPr marL="457200" indent="-457200">
              <a:buFont typeface="+mj-lt"/>
              <a:buAutoNum type="arabicPeriod"/>
            </a:pPr>
            <a:r>
              <a:rPr lang="en-US" sz="2000" dirty="0"/>
              <a:t>struggle</a:t>
            </a:r>
          </a:p>
          <a:p>
            <a:pPr marL="457200" indent="-457200">
              <a:buFont typeface="+mj-lt"/>
              <a:buAutoNum type="arabicPeriod"/>
            </a:pPr>
            <a:r>
              <a:rPr lang="en-US" sz="2000" dirty="0"/>
              <a:t>crescendo</a:t>
            </a:r>
          </a:p>
          <a:p>
            <a:pPr marL="457200" indent="-457200">
              <a:buFont typeface="+mj-lt"/>
              <a:buAutoNum type="arabicPeriod"/>
            </a:pPr>
            <a:r>
              <a:rPr lang="en-US" sz="2000" dirty="0"/>
              <a:t>tame</a:t>
            </a:r>
          </a:p>
          <a:p>
            <a:pPr marL="457200" indent="-457200">
              <a:buFont typeface="+mj-lt"/>
              <a:buAutoNum type="arabicPeriod"/>
            </a:pPr>
            <a:r>
              <a:rPr lang="en-US" sz="2000" dirty="0"/>
              <a:t>computer</a:t>
            </a:r>
          </a:p>
          <a:p>
            <a:pPr marL="457200" indent="-457200">
              <a:buFont typeface="+mj-lt"/>
              <a:buAutoNum type="arabicPeriod"/>
            </a:pPr>
            <a:r>
              <a:rPr lang="en-US" sz="2000" dirty="0"/>
              <a:t>ivy</a:t>
            </a:r>
          </a:p>
          <a:p>
            <a:pPr marL="457200" indent="-457200">
              <a:buFont typeface="+mj-lt"/>
              <a:buAutoNum type="arabicPeriod"/>
            </a:pPr>
            <a:r>
              <a:rPr lang="en-US" sz="2000" dirty="0" smtClean="0"/>
              <a:t>remove</a:t>
            </a:r>
            <a:endParaRPr lang="en-US" sz="2000" dirty="0"/>
          </a:p>
          <a:p>
            <a:pPr marL="457200" indent="-457200">
              <a:buFont typeface="+mj-lt"/>
              <a:buAutoNum type="arabicPeriod"/>
            </a:pPr>
            <a:r>
              <a:rPr lang="en-US" sz="2000" dirty="0" smtClean="0"/>
              <a:t>commitment</a:t>
            </a:r>
            <a:endParaRPr lang="en-US" sz="2000" dirty="0"/>
          </a:p>
        </p:txBody>
      </p:sp>
    </p:spTree>
    <p:extLst>
      <p:ext uri="{BB962C8B-B14F-4D97-AF65-F5344CB8AC3E}">
        <p14:creationId xmlns:p14="http://schemas.microsoft.com/office/powerpoint/2010/main" val="26943284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a:t>
            </a:r>
            <a:r>
              <a:rPr lang="en-US" dirty="0" smtClean="0"/>
              <a:t>#45</a:t>
            </a:r>
            <a:endParaRPr lang="en-US"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600" y="1676401"/>
            <a:ext cx="4610662" cy="407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676400" y="5706070"/>
            <a:ext cx="5715000" cy="923330"/>
          </a:xfrm>
          <a:prstGeom prst="rect">
            <a:avLst/>
          </a:prstGeom>
        </p:spPr>
        <p:txBody>
          <a:bodyPr wrap="square">
            <a:spAutoFit/>
          </a:bodyPr>
          <a:lstStyle/>
          <a:p>
            <a:pPr lvl="0"/>
            <a:r>
              <a:rPr lang="en-US" dirty="0" smtClean="0"/>
              <a:t>“Isn’t it funny how day by day nothing changes, but when we look back everything is different.” </a:t>
            </a:r>
          </a:p>
          <a:p>
            <a:pPr lvl="0"/>
            <a:r>
              <a:rPr lang="en-US" i="1" dirty="0" smtClean="0"/>
              <a:t>~ C.S. Lewis</a:t>
            </a:r>
            <a:endParaRPr lang="en-US" dirty="0"/>
          </a:p>
        </p:txBody>
      </p:sp>
    </p:spTree>
    <p:extLst>
      <p:ext uri="{BB962C8B-B14F-4D97-AF65-F5344CB8AC3E}">
        <p14:creationId xmlns:p14="http://schemas.microsoft.com/office/powerpoint/2010/main" val="241635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 entry #1</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4500" y="1676400"/>
            <a:ext cx="5715000" cy="375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752600" y="5629870"/>
            <a:ext cx="5715000" cy="923330"/>
          </a:xfrm>
          <a:prstGeom prst="rect">
            <a:avLst/>
          </a:prstGeom>
        </p:spPr>
        <p:txBody>
          <a:bodyPr wrap="square">
            <a:spAutoFit/>
          </a:bodyPr>
          <a:lstStyle/>
          <a:p>
            <a:pPr marL="114300" lvl="0" indent="0">
              <a:buNone/>
            </a:pPr>
            <a:r>
              <a:rPr lang="en-US" dirty="0" smtClean="0"/>
              <a:t>“All shall be well and all shall be well and all manner of things shall be well.” </a:t>
            </a:r>
          </a:p>
          <a:p>
            <a:pPr marL="114300" lvl="0" indent="0">
              <a:buNone/>
            </a:pPr>
            <a:r>
              <a:rPr lang="en-US" dirty="0" smtClean="0"/>
              <a:t>– Julian of Norwich</a:t>
            </a:r>
            <a:endParaRPr lang="en-US" dirty="0"/>
          </a:p>
        </p:txBody>
      </p:sp>
    </p:spTree>
    <p:extLst>
      <p:ext uri="{BB962C8B-B14F-4D97-AF65-F5344CB8AC3E}">
        <p14:creationId xmlns:p14="http://schemas.microsoft.com/office/powerpoint/2010/main" val="11531229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a:t>
            </a:r>
            <a:r>
              <a:rPr lang="en-US" dirty="0" smtClean="0"/>
              <a:t>46</a:t>
            </a:r>
            <a:endParaRPr lang="en-US" dirty="0"/>
          </a:p>
        </p:txBody>
      </p:sp>
      <p:sp>
        <p:nvSpPr>
          <p:cNvPr id="3" name="Content Placeholder 2"/>
          <p:cNvSpPr>
            <a:spLocks noGrp="1"/>
          </p:cNvSpPr>
          <p:nvPr>
            <p:ph idx="1"/>
          </p:nvPr>
        </p:nvSpPr>
        <p:spPr/>
        <p:txBody>
          <a:bodyPr/>
          <a:lstStyle/>
          <a:p>
            <a:pPr marL="571500" indent="-457200">
              <a:buFont typeface="+mj-lt"/>
              <a:buAutoNum type="arabicPeriod"/>
            </a:pPr>
            <a:r>
              <a:rPr lang="en-US" dirty="0"/>
              <a:t>My </a:t>
            </a:r>
            <a:r>
              <a:rPr lang="en-US" dirty="0" smtClean="0"/>
              <a:t>roommate </a:t>
            </a:r>
            <a:r>
              <a:rPr lang="en-US" dirty="0"/>
              <a:t>is a slob. Fortunately, I am not home most of the time for it to really grate me but I have on occasion fought back the taste of vomit. One time I found a</a:t>
            </a:r>
            <a:r>
              <a:rPr lang="en-US" dirty="0" smtClean="0"/>
              <a:t>…</a:t>
            </a:r>
          </a:p>
          <a:p>
            <a:pPr marL="571500" indent="-457200">
              <a:buFont typeface="+mj-lt"/>
              <a:buAutoNum type="arabicPeriod"/>
            </a:pPr>
            <a:r>
              <a:rPr lang="en-US" dirty="0"/>
              <a:t>The harder she scratch away at her forearm the quicker the flesh fell away. From outside the containment unit Dr. </a:t>
            </a:r>
            <a:r>
              <a:rPr lang="en-US" dirty="0" smtClean="0"/>
              <a:t>Elena </a:t>
            </a:r>
            <a:r>
              <a:rPr lang="en-US" dirty="0"/>
              <a:t>Miles and Dr. Mark Rustenburg watched on dismay as the …</a:t>
            </a:r>
          </a:p>
          <a:p>
            <a:pPr marL="114300" indent="0">
              <a:buNone/>
            </a:pPr>
            <a:endParaRPr lang="en-US" dirty="0"/>
          </a:p>
          <a:p>
            <a:endParaRPr lang="en-US" dirty="0"/>
          </a:p>
        </p:txBody>
      </p:sp>
    </p:spTree>
    <p:extLst>
      <p:ext uri="{BB962C8B-B14F-4D97-AF65-F5344CB8AC3E}">
        <p14:creationId xmlns:p14="http://schemas.microsoft.com/office/powerpoint/2010/main" val="38214447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a:t>
            </a:r>
            <a:r>
              <a:rPr lang="en-US" dirty="0" smtClean="0"/>
              <a:t>#47</a:t>
            </a:r>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85218" y="1722437"/>
            <a:ext cx="4373563" cy="437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8600" y="2209800"/>
            <a:ext cx="2057400" cy="3139321"/>
          </a:xfrm>
          <a:prstGeom prst="rect">
            <a:avLst/>
          </a:prstGeom>
        </p:spPr>
        <p:txBody>
          <a:bodyPr wrap="square">
            <a:spAutoFit/>
          </a:bodyPr>
          <a:lstStyle/>
          <a:p>
            <a:pPr marL="114300" indent="0">
              <a:buNone/>
            </a:pPr>
            <a:r>
              <a:rPr lang="en-US" dirty="0" smtClean="0"/>
              <a:t>“The reason we struggle with insecurity is because we compare our behind-the-scenes with everyone else’s highlight reel.” ~ Steven </a:t>
            </a:r>
            <a:r>
              <a:rPr lang="en-US" dirty="0" err="1" smtClean="0"/>
              <a:t>Furtick</a:t>
            </a:r>
            <a:endParaRPr lang="en-US" dirty="0"/>
          </a:p>
        </p:txBody>
      </p:sp>
    </p:spTree>
    <p:extLst>
      <p:ext uri="{BB962C8B-B14F-4D97-AF65-F5344CB8AC3E}">
        <p14:creationId xmlns:p14="http://schemas.microsoft.com/office/powerpoint/2010/main" val="27374598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a:t>
            </a:r>
            <a:r>
              <a:rPr lang="en-US" dirty="0" smtClean="0"/>
              <a:t>#48</a:t>
            </a:r>
            <a:endParaRPr lang="en-US" dirty="0"/>
          </a:p>
        </p:txBody>
      </p:sp>
      <p:sp>
        <p:nvSpPr>
          <p:cNvPr id="3" name="Content Placeholder 2"/>
          <p:cNvSpPr>
            <a:spLocks noGrp="1"/>
          </p:cNvSpPr>
          <p:nvPr>
            <p:ph idx="1"/>
          </p:nvPr>
        </p:nvSpPr>
        <p:spPr/>
        <p:txBody>
          <a:bodyPr/>
          <a:lstStyle/>
          <a:p>
            <a:pPr marL="571500" indent="-457200">
              <a:buFont typeface="+mj-lt"/>
              <a:buAutoNum type="arabicPeriod"/>
            </a:pPr>
            <a:r>
              <a:rPr lang="en-US" dirty="0"/>
              <a:t>My name is Kyle </a:t>
            </a:r>
            <a:r>
              <a:rPr lang="en-US" dirty="0" smtClean="0"/>
              <a:t>Dearborn. </a:t>
            </a:r>
            <a:r>
              <a:rPr lang="en-US" dirty="0"/>
              <a:t>I am an architect from California, living in New Mexico. I’m thirty-four years old, single but looking. Two days ago I killed someone and I haven’t been able to</a:t>
            </a:r>
            <a:r>
              <a:rPr lang="en-US" dirty="0" smtClean="0"/>
              <a:t>…</a:t>
            </a:r>
          </a:p>
          <a:p>
            <a:pPr marL="571500" indent="-457200">
              <a:buFont typeface="+mj-lt"/>
              <a:buAutoNum type="arabicPeriod"/>
            </a:pPr>
            <a:r>
              <a:rPr lang="en-US" dirty="0"/>
              <a:t>Damon pressed his thumb and forefinger of his right hand into the inner corners of his closed eyes hoping to provide some relief from the pain that throbbed there. His doctor had given him a new medication to try, </a:t>
            </a:r>
            <a:r>
              <a:rPr lang="en-US" dirty="0" err="1"/>
              <a:t>phito</a:t>
            </a:r>
            <a:r>
              <a:rPr lang="en-US" dirty="0"/>
              <a:t>-something-no-on-could-spell but it didn’t seem to be touching it. Any longer and he’d have to…</a:t>
            </a:r>
          </a:p>
          <a:p>
            <a:pPr marL="114300" indent="0">
              <a:buNone/>
            </a:pPr>
            <a:endParaRPr lang="en-US" dirty="0"/>
          </a:p>
          <a:p>
            <a:endParaRPr lang="en-US" dirty="0"/>
          </a:p>
        </p:txBody>
      </p:sp>
    </p:spTree>
    <p:extLst>
      <p:ext uri="{BB962C8B-B14F-4D97-AF65-F5344CB8AC3E}">
        <p14:creationId xmlns:p14="http://schemas.microsoft.com/office/powerpoint/2010/main" val="12902301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a:t>
            </a:r>
            <a:r>
              <a:rPr lang="en-US" dirty="0" smtClean="0"/>
              <a:t>#49</a:t>
            </a:r>
            <a:endParaRPr lang="en-US" dirty="0"/>
          </a:p>
        </p:txBody>
      </p:sp>
      <p:sp>
        <p:nvSpPr>
          <p:cNvPr id="4" name="Rectangle 3"/>
          <p:cNvSpPr/>
          <p:nvPr/>
        </p:nvSpPr>
        <p:spPr>
          <a:xfrm>
            <a:off x="304800" y="1600200"/>
            <a:ext cx="8534400" cy="1200329"/>
          </a:xfrm>
          <a:prstGeom prst="rect">
            <a:avLst/>
          </a:prstGeom>
        </p:spPr>
        <p:txBody>
          <a:bodyPr wrap="square">
            <a:spAutoFit/>
          </a:bodyPr>
          <a:lstStyle/>
          <a:p>
            <a:pPr marL="114300" indent="0">
              <a:buNone/>
            </a:pPr>
            <a:r>
              <a:rPr lang="en-US" b="1" i="1" dirty="0"/>
              <a:t>The Dirty Dozen: </a:t>
            </a:r>
            <a:r>
              <a:rPr lang="en-US" dirty="0"/>
              <a:t>Write something using these 24 words. The order of the words can be switched around as necessary. The choice of whether you write fiction or non-fiction is up to you. And don’t use all the words in the first sentence.  You must use 12 of the 24 words.</a:t>
            </a:r>
            <a:endParaRPr lang="en-US" dirty="0"/>
          </a:p>
        </p:txBody>
      </p:sp>
      <p:sp>
        <p:nvSpPr>
          <p:cNvPr id="5" name="Rectangle 4"/>
          <p:cNvSpPr/>
          <p:nvPr/>
        </p:nvSpPr>
        <p:spPr>
          <a:xfrm>
            <a:off x="533400" y="2800529"/>
            <a:ext cx="4572000" cy="3785652"/>
          </a:xfrm>
          <a:prstGeom prst="rect">
            <a:avLst/>
          </a:prstGeom>
        </p:spPr>
        <p:txBody>
          <a:bodyPr>
            <a:spAutoFit/>
          </a:bodyPr>
          <a:lstStyle/>
          <a:p>
            <a:pPr marL="342900" indent="-342900">
              <a:buFont typeface="+mj-lt"/>
              <a:buAutoNum type="arabicPeriod"/>
            </a:pPr>
            <a:r>
              <a:rPr lang="en-US" sz="2000" dirty="0"/>
              <a:t>green</a:t>
            </a:r>
          </a:p>
          <a:p>
            <a:pPr marL="342900" indent="-342900">
              <a:buFont typeface="+mj-lt"/>
              <a:buAutoNum type="arabicPeriod"/>
            </a:pPr>
            <a:r>
              <a:rPr lang="en-US" sz="2000" dirty="0"/>
              <a:t>nanny</a:t>
            </a:r>
          </a:p>
          <a:p>
            <a:pPr marL="342900" indent="-342900">
              <a:buFont typeface="+mj-lt"/>
              <a:buAutoNum type="arabicPeriod"/>
            </a:pPr>
            <a:r>
              <a:rPr lang="en-US" sz="2000" dirty="0"/>
              <a:t>cake</a:t>
            </a:r>
          </a:p>
          <a:p>
            <a:pPr marL="342900" indent="-342900">
              <a:buFont typeface="+mj-lt"/>
              <a:buAutoNum type="arabicPeriod"/>
            </a:pPr>
            <a:r>
              <a:rPr lang="en-US" sz="2000" dirty="0"/>
              <a:t>marigolds</a:t>
            </a:r>
          </a:p>
          <a:p>
            <a:pPr marL="342900" indent="-342900">
              <a:buFont typeface="+mj-lt"/>
              <a:buAutoNum type="arabicPeriod"/>
            </a:pPr>
            <a:r>
              <a:rPr lang="en-US" sz="2000" dirty="0"/>
              <a:t>mushy</a:t>
            </a:r>
          </a:p>
          <a:p>
            <a:pPr marL="342900" indent="-342900">
              <a:buFont typeface="+mj-lt"/>
              <a:buAutoNum type="arabicPeriod"/>
            </a:pPr>
            <a:r>
              <a:rPr lang="en-US" sz="2000" dirty="0"/>
              <a:t>safe</a:t>
            </a:r>
          </a:p>
          <a:p>
            <a:pPr marL="342900" indent="-342900">
              <a:buFont typeface="+mj-lt"/>
              <a:buAutoNum type="arabicPeriod"/>
            </a:pPr>
            <a:r>
              <a:rPr lang="en-US" sz="2000" dirty="0"/>
              <a:t>pathological</a:t>
            </a:r>
          </a:p>
          <a:p>
            <a:pPr marL="342900" indent="-342900">
              <a:buFont typeface="+mj-lt"/>
              <a:buAutoNum type="arabicPeriod"/>
            </a:pPr>
            <a:r>
              <a:rPr lang="en-US" sz="2000" dirty="0"/>
              <a:t>abstract</a:t>
            </a:r>
          </a:p>
          <a:p>
            <a:pPr marL="342900" indent="-342900">
              <a:buFont typeface="+mj-lt"/>
              <a:buAutoNum type="arabicPeriod"/>
            </a:pPr>
            <a:r>
              <a:rPr lang="en-US" sz="2000" dirty="0"/>
              <a:t>whistle</a:t>
            </a:r>
          </a:p>
          <a:p>
            <a:pPr marL="342900" indent="-342900">
              <a:buFont typeface="+mj-lt"/>
              <a:buAutoNum type="arabicPeriod"/>
            </a:pPr>
            <a:r>
              <a:rPr lang="en-US" sz="2000" dirty="0"/>
              <a:t>footing</a:t>
            </a:r>
          </a:p>
          <a:p>
            <a:pPr marL="342900" indent="-342900">
              <a:buFont typeface="+mj-lt"/>
              <a:buAutoNum type="arabicPeriod"/>
            </a:pPr>
            <a:r>
              <a:rPr lang="en-US" sz="2000" dirty="0"/>
              <a:t>coils</a:t>
            </a:r>
          </a:p>
          <a:p>
            <a:pPr marL="342900" indent="-342900">
              <a:buFont typeface="+mj-lt"/>
              <a:buAutoNum type="arabicPeriod"/>
            </a:pPr>
            <a:r>
              <a:rPr lang="en-US" sz="2000" dirty="0"/>
              <a:t>hay</a:t>
            </a:r>
          </a:p>
        </p:txBody>
      </p:sp>
      <p:sp>
        <p:nvSpPr>
          <p:cNvPr id="6" name="Rectangle 5"/>
          <p:cNvSpPr/>
          <p:nvPr/>
        </p:nvSpPr>
        <p:spPr>
          <a:xfrm>
            <a:off x="5486400" y="2843748"/>
            <a:ext cx="3352800" cy="3785652"/>
          </a:xfrm>
          <a:prstGeom prst="rect">
            <a:avLst/>
          </a:prstGeom>
        </p:spPr>
        <p:txBody>
          <a:bodyPr wrap="square">
            <a:spAutoFit/>
          </a:bodyPr>
          <a:lstStyle/>
          <a:p>
            <a:pPr marL="457200" indent="-457200">
              <a:buFont typeface="+mj-lt"/>
              <a:buAutoNum type="arabicPeriod"/>
            </a:pPr>
            <a:r>
              <a:rPr lang="en-US" sz="2000" dirty="0"/>
              <a:t>jackhammer</a:t>
            </a:r>
          </a:p>
          <a:p>
            <a:pPr marL="457200" indent="-457200">
              <a:buFont typeface="+mj-lt"/>
              <a:buAutoNum type="arabicPeriod"/>
            </a:pPr>
            <a:r>
              <a:rPr lang="en-US" sz="2000" dirty="0"/>
              <a:t>sacrifice</a:t>
            </a:r>
          </a:p>
          <a:p>
            <a:pPr marL="457200" indent="-457200">
              <a:buFont typeface="+mj-lt"/>
              <a:buAutoNum type="arabicPeriod"/>
            </a:pPr>
            <a:r>
              <a:rPr lang="en-US" sz="2000" dirty="0"/>
              <a:t>dogged</a:t>
            </a:r>
          </a:p>
          <a:p>
            <a:pPr marL="457200" indent="-457200">
              <a:buFont typeface="+mj-lt"/>
              <a:buAutoNum type="arabicPeriod"/>
            </a:pPr>
            <a:r>
              <a:rPr lang="en-US" sz="2000" dirty="0"/>
              <a:t>competing</a:t>
            </a:r>
          </a:p>
          <a:p>
            <a:pPr marL="457200" indent="-457200">
              <a:buFont typeface="+mj-lt"/>
              <a:buAutoNum type="arabicPeriod"/>
            </a:pPr>
            <a:r>
              <a:rPr lang="en-US" sz="2000" dirty="0"/>
              <a:t>fresh</a:t>
            </a:r>
          </a:p>
          <a:p>
            <a:pPr marL="457200" indent="-457200">
              <a:buFont typeface="+mj-lt"/>
              <a:buAutoNum type="arabicPeriod"/>
            </a:pPr>
            <a:r>
              <a:rPr lang="en-US" sz="2000" dirty="0"/>
              <a:t>dew</a:t>
            </a:r>
          </a:p>
          <a:p>
            <a:pPr marL="457200" indent="-457200">
              <a:buFont typeface="+mj-lt"/>
              <a:buAutoNum type="arabicPeriod"/>
            </a:pPr>
            <a:r>
              <a:rPr lang="en-US" sz="2000" dirty="0"/>
              <a:t>bible</a:t>
            </a:r>
          </a:p>
          <a:p>
            <a:pPr marL="457200" indent="-457200">
              <a:buFont typeface="+mj-lt"/>
              <a:buAutoNum type="arabicPeriod"/>
            </a:pPr>
            <a:r>
              <a:rPr lang="en-US" sz="2000" dirty="0"/>
              <a:t>hypocrite</a:t>
            </a:r>
          </a:p>
          <a:p>
            <a:pPr marL="457200" indent="-457200">
              <a:buFont typeface="+mj-lt"/>
              <a:buAutoNum type="arabicPeriod"/>
            </a:pPr>
            <a:r>
              <a:rPr lang="en-US" sz="2000" dirty="0"/>
              <a:t>tunnel</a:t>
            </a:r>
          </a:p>
          <a:p>
            <a:pPr marL="457200" indent="-457200">
              <a:buFont typeface="+mj-lt"/>
              <a:buAutoNum type="arabicPeriod"/>
            </a:pPr>
            <a:r>
              <a:rPr lang="en-US" sz="2000" dirty="0"/>
              <a:t>murky</a:t>
            </a:r>
          </a:p>
          <a:p>
            <a:pPr marL="457200" indent="-457200">
              <a:buFont typeface="+mj-lt"/>
              <a:buAutoNum type="arabicPeriod"/>
            </a:pPr>
            <a:r>
              <a:rPr lang="en-US" sz="2000" dirty="0" smtClean="0"/>
              <a:t>shivers</a:t>
            </a:r>
            <a:endParaRPr lang="en-US" sz="2000" dirty="0"/>
          </a:p>
          <a:p>
            <a:pPr marL="457200" indent="-457200">
              <a:buFont typeface="+mj-lt"/>
              <a:buAutoNum type="arabicPeriod"/>
            </a:pPr>
            <a:r>
              <a:rPr lang="en-US" sz="2000" dirty="0"/>
              <a:t>grafted</a:t>
            </a:r>
          </a:p>
        </p:txBody>
      </p:sp>
    </p:spTree>
    <p:extLst>
      <p:ext uri="{BB962C8B-B14F-4D97-AF65-F5344CB8AC3E}">
        <p14:creationId xmlns:p14="http://schemas.microsoft.com/office/powerpoint/2010/main" val="15599179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a:t>
            </a:r>
            <a:r>
              <a:rPr lang="en-US" dirty="0" smtClean="0"/>
              <a:t>#50</a:t>
            </a:r>
            <a:endParaRPr lang="en-US" dirty="0"/>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1676400"/>
            <a:ext cx="6591300" cy="3910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257300" y="5678269"/>
            <a:ext cx="6591300" cy="646331"/>
          </a:xfrm>
          <a:prstGeom prst="rect">
            <a:avLst/>
          </a:prstGeom>
        </p:spPr>
        <p:txBody>
          <a:bodyPr wrap="square">
            <a:spAutoFit/>
          </a:bodyPr>
          <a:lstStyle/>
          <a:p>
            <a:pPr lvl="0"/>
            <a:r>
              <a:rPr lang="en-US" dirty="0" smtClean="0"/>
              <a:t>“Never underestimate the power of stupid people in large numbers.” – Unknown</a:t>
            </a:r>
            <a:endParaRPr lang="en-US" dirty="0"/>
          </a:p>
        </p:txBody>
      </p:sp>
    </p:spTree>
    <p:extLst>
      <p:ext uri="{BB962C8B-B14F-4D97-AF65-F5344CB8AC3E}">
        <p14:creationId xmlns:p14="http://schemas.microsoft.com/office/powerpoint/2010/main" val="4428641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a:t>
            </a:r>
            <a:r>
              <a:rPr lang="en-US" dirty="0" smtClean="0"/>
              <a:t>#51</a:t>
            </a:r>
            <a:endParaRPr lang="en-US" dirty="0"/>
          </a:p>
        </p:txBody>
      </p:sp>
      <p:sp>
        <p:nvSpPr>
          <p:cNvPr id="3" name="Content Placeholder 2"/>
          <p:cNvSpPr>
            <a:spLocks noGrp="1"/>
          </p:cNvSpPr>
          <p:nvPr>
            <p:ph idx="1"/>
          </p:nvPr>
        </p:nvSpPr>
        <p:spPr/>
        <p:txBody>
          <a:bodyPr>
            <a:normAutofit fontScale="92500" lnSpcReduction="10000"/>
          </a:bodyPr>
          <a:lstStyle/>
          <a:p>
            <a:pPr marL="571500" indent="-457200">
              <a:buFont typeface="+mj-lt"/>
              <a:buAutoNum type="arabicPeriod"/>
            </a:pPr>
            <a:r>
              <a:rPr lang="en-US" dirty="0"/>
              <a:t>When Johnny and I were eight years old we found a treasure chest buried in the silky sands behind our grandfather’s beach house. We thought we had struck it rich, we didn’t even notice that all the coins, copper pennies, were dated within the last ten years. Our father was good like that, creating moments for my brother and I to </a:t>
            </a:r>
            <a:r>
              <a:rPr lang="en-US" dirty="0" smtClean="0"/>
              <a:t>…</a:t>
            </a:r>
          </a:p>
          <a:p>
            <a:pPr marL="571500" indent="-457200">
              <a:buFont typeface="+mj-lt"/>
              <a:buAutoNum type="arabicPeriod"/>
            </a:pPr>
            <a:endParaRPr lang="en-US" dirty="0"/>
          </a:p>
          <a:p>
            <a:pPr marL="571500" indent="-457200">
              <a:buFont typeface="+mj-lt"/>
              <a:buAutoNum type="arabicPeriod"/>
            </a:pPr>
            <a:r>
              <a:rPr lang="en-US" dirty="0" smtClean="0"/>
              <a:t>“You are not welcome here John,” said Milo Davis as he stood with palm raised like a wall in front of him.</a:t>
            </a:r>
          </a:p>
          <a:p>
            <a:pPr marL="114300" indent="0">
              <a:buNone/>
            </a:pPr>
            <a:r>
              <a:rPr lang="en-US" dirty="0" smtClean="0"/>
              <a:t>	“</a:t>
            </a:r>
            <a:r>
              <a:rPr lang="en-US" dirty="0"/>
              <a:t>Where am I to go old friend?”</a:t>
            </a:r>
          </a:p>
          <a:p>
            <a:pPr marL="114300" indent="0">
              <a:buNone/>
            </a:pPr>
            <a:r>
              <a:rPr lang="en-US" dirty="0" smtClean="0"/>
              <a:t>	“</a:t>
            </a:r>
            <a:r>
              <a:rPr lang="en-US" dirty="0"/>
              <a:t>That stopped being my concern when you</a:t>
            </a:r>
            <a:r>
              <a:rPr lang="en-US" dirty="0" smtClean="0"/>
              <a:t>…</a:t>
            </a:r>
          </a:p>
          <a:p>
            <a:pPr marL="571500" indent="-457200">
              <a:buFont typeface="+mj-lt"/>
              <a:buAutoNum type="arabicPeriod"/>
            </a:pPr>
            <a:endParaRPr lang="en-US" dirty="0"/>
          </a:p>
          <a:p>
            <a:endParaRPr lang="en-US" dirty="0"/>
          </a:p>
        </p:txBody>
      </p:sp>
    </p:spTree>
    <p:extLst>
      <p:ext uri="{BB962C8B-B14F-4D97-AF65-F5344CB8AC3E}">
        <p14:creationId xmlns:p14="http://schemas.microsoft.com/office/powerpoint/2010/main" val="20445415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a:t>
            </a:r>
            <a:r>
              <a:rPr lang="en-US" dirty="0" smtClean="0"/>
              <a:t>#52</a:t>
            </a:r>
            <a:endParaRPr lang="en-US" dirty="0"/>
          </a:p>
        </p:txBody>
      </p:sp>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31914" y="1676400"/>
            <a:ext cx="3280172" cy="437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8600" y="2362200"/>
            <a:ext cx="2590800" cy="2308324"/>
          </a:xfrm>
          <a:prstGeom prst="rect">
            <a:avLst/>
          </a:prstGeom>
        </p:spPr>
        <p:txBody>
          <a:bodyPr wrap="square">
            <a:spAutoFit/>
          </a:bodyPr>
          <a:lstStyle/>
          <a:p>
            <a:pPr lvl="0"/>
            <a:r>
              <a:rPr lang="en-US" dirty="0" smtClean="0"/>
              <a:t>“The greater danger for most of us is not that our aim is too high and we miss it, but that it is too low and we reach it.” – Michelangelo </a:t>
            </a:r>
            <a:r>
              <a:rPr lang="en-US" dirty="0" err="1" smtClean="0"/>
              <a:t>Buonarroti</a:t>
            </a:r>
            <a:endParaRPr lang="en-US" dirty="0"/>
          </a:p>
        </p:txBody>
      </p:sp>
    </p:spTree>
    <p:extLst>
      <p:ext uri="{BB962C8B-B14F-4D97-AF65-F5344CB8AC3E}">
        <p14:creationId xmlns:p14="http://schemas.microsoft.com/office/powerpoint/2010/main" val="29218502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a:t>
            </a:r>
            <a:r>
              <a:rPr lang="en-US" dirty="0" smtClean="0"/>
              <a:t>#53</a:t>
            </a:r>
            <a:endParaRPr lang="en-US" dirty="0"/>
          </a:p>
        </p:txBody>
      </p:sp>
      <p:sp>
        <p:nvSpPr>
          <p:cNvPr id="3" name="Content Placeholder 2"/>
          <p:cNvSpPr>
            <a:spLocks noGrp="1"/>
          </p:cNvSpPr>
          <p:nvPr>
            <p:ph idx="1"/>
          </p:nvPr>
        </p:nvSpPr>
        <p:spPr/>
        <p:txBody>
          <a:bodyPr/>
          <a:lstStyle/>
          <a:p>
            <a:pPr marL="114300" indent="0">
              <a:buNone/>
            </a:pPr>
            <a:r>
              <a:rPr lang="en-US" dirty="0"/>
              <a:t>“I eat lizards for breakfast,” said the old man behind the counter. Charlotte Stone stared at him for a moment trying to decide whether the man was full of beans or not. He winked at her in jest but she decided he wasn’t. “Um, do you have a map of…</a:t>
            </a:r>
          </a:p>
          <a:p>
            <a:endParaRPr lang="en-US" dirty="0"/>
          </a:p>
        </p:txBody>
      </p:sp>
    </p:spTree>
    <p:extLst>
      <p:ext uri="{BB962C8B-B14F-4D97-AF65-F5344CB8AC3E}">
        <p14:creationId xmlns:p14="http://schemas.microsoft.com/office/powerpoint/2010/main" val="36611686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a:t>
            </a:r>
            <a:r>
              <a:rPr lang="en-US" dirty="0" smtClean="0"/>
              <a:t>#54</a:t>
            </a:r>
            <a:endParaRPr lang="en-US" dirty="0"/>
          </a:p>
        </p:txBody>
      </p:sp>
      <p:sp>
        <p:nvSpPr>
          <p:cNvPr id="3" name="Content Placeholder 2"/>
          <p:cNvSpPr>
            <a:spLocks noGrp="1"/>
          </p:cNvSpPr>
          <p:nvPr>
            <p:ph idx="1"/>
          </p:nvPr>
        </p:nvSpPr>
        <p:spPr/>
        <p:txBody>
          <a:bodyPr/>
          <a:lstStyle/>
          <a:p>
            <a:pPr marL="571500" indent="-457200">
              <a:buFont typeface="+mj-lt"/>
              <a:buAutoNum type="arabicPeriod"/>
            </a:pPr>
            <a:r>
              <a:rPr lang="en-US" dirty="0"/>
              <a:t>When you go into survival mode your brain does not necessarily do logical things. For example, the first time the power went out in my new house I filled up all the sinks and tub with</a:t>
            </a:r>
            <a:r>
              <a:rPr lang="en-US" dirty="0" smtClean="0"/>
              <a:t>…</a:t>
            </a:r>
          </a:p>
          <a:p>
            <a:pPr marL="571500" indent="-457200">
              <a:buFont typeface="+mj-lt"/>
              <a:buAutoNum type="arabicPeriod"/>
            </a:pPr>
            <a:r>
              <a:rPr lang="en-US" dirty="0"/>
              <a:t>On my journey cross country by train I had the opportunity to meet a man who would change my life forever. His name was…</a:t>
            </a:r>
          </a:p>
          <a:p>
            <a:pPr marL="114300" indent="0">
              <a:buNone/>
            </a:pPr>
            <a:endParaRPr lang="en-US" dirty="0"/>
          </a:p>
          <a:p>
            <a:endParaRPr lang="en-US" dirty="0"/>
          </a:p>
        </p:txBody>
      </p:sp>
    </p:spTree>
    <p:extLst>
      <p:ext uri="{BB962C8B-B14F-4D97-AF65-F5344CB8AC3E}">
        <p14:creationId xmlns:p14="http://schemas.microsoft.com/office/powerpoint/2010/main" val="23262324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a:t>
            </a:r>
            <a:r>
              <a:rPr lang="en-US" dirty="0" smtClean="0"/>
              <a:t>#55</a:t>
            </a:r>
            <a:endParaRPr lang="en-US"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57600" y="1676400"/>
            <a:ext cx="51816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04800" y="1676400"/>
            <a:ext cx="3200400" cy="4524315"/>
          </a:xfrm>
          <a:prstGeom prst="rect">
            <a:avLst/>
          </a:prstGeom>
        </p:spPr>
        <p:txBody>
          <a:bodyPr wrap="square">
            <a:spAutoFit/>
          </a:bodyPr>
          <a:lstStyle/>
          <a:p>
            <a:pPr marL="114300" lvl="0" indent="0">
              <a:buNone/>
            </a:pPr>
            <a:r>
              <a:rPr lang="en-US" dirty="0" smtClean="0"/>
              <a:t>“What in your life is calling you? When all the noise is silenced, the meetings adjourned, the lists laid aside, and the wild iris blooms by itself in the dark forest, what still pulls on your soul? In the silence between your heartbeats hides a summons, do you hear it? Name it, if you must, or leave it forever nameless, but why pretend it is not there?” — The </a:t>
            </a:r>
            <a:r>
              <a:rPr lang="en-US" dirty="0" err="1" smtClean="0"/>
              <a:t>Terma</a:t>
            </a:r>
            <a:r>
              <a:rPr lang="en-US" dirty="0" smtClean="0"/>
              <a:t> Collective</a:t>
            </a:r>
            <a:endParaRPr lang="en-US" dirty="0"/>
          </a:p>
        </p:txBody>
      </p:sp>
    </p:spTree>
    <p:extLst>
      <p:ext uri="{BB962C8B-B14F-4D97-AF65-F5344CB8AC3E}">
        <p14:creationId xmlns:p14="http://schemas.microsoft.com/office/powerpoint/2010/main" val="338133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a:t>
            </a:r>
            <a:r>
              <a:rPr lang="en-US" dirty="0" smtClean="0"/>
              <a:t>#2</a:t>
            </a:r>
            <a:endParaRPr lang="en-US" dirty="0"/>
          </a:p>
        </p:txBody>
      </p:sp>
      <p:sp>
        <p:nvSpPr>
          <p:cNvPr id="3" name="Content Placeholder 2"/>
          <p:cNvSpPr>
            <a:spLocks noGrp="1"/>
          </p:cNvSpPr>
          <p:nvPr>
            <p:ph idx="1"/>
          </p:nvPr>
        </p:nvSpPr>
        <p:spPr/>
        <p:txBody>
          <a:bodyPr>
            <a:normAutofit/>
          </a:bodyPr>
          <a:lstStyle/>
          <a:p>
            <a:r>
              <a:rPr lang="en-US" dirty="0" smtClean="0"/>
              <a:t>Imagine that you have borrowed (borrowed?) a car and have been involved in a fender bender.  Write an explanation for the police report.  </a:t>
            </a:r>
          </a:p>
          <a:p>
            <a:r>
              <a:rPr lang="en-US" dirty="0" smtClean="0"/>
              <a:t>Then, write a monologue (a speech for one voice) explaining the accident to the friend (parent?) whose car you borrowed.  </a:t>
            </a:r>
          </a:p>
          <a:p>
            <a:r>
              <a:rPr lang="en-US" dirty="0" smtClean="0"/>
              <a:t>Then, write a letter telling about it to a friend who thinks you are truly cool.</a:t>
            </a:r>
          </a:p>
          <a:p>
            <a:r>
              <a:rPr lang="en-US" b="1" dirty="0" smtClean="0"/>
              <a:t>NOTE that you are writing three separate things for this entry.</a:t>
            </a:r>
            <a:endParaRPr lang="en-US" b="1" dirty="0"/>
          </a:p>
        </p:txBody>
      </p:sp>
    </p:spTree>
    <p:extLst>
      <p:ext uri="{BB962C8B-B14F-4D97-AF65-F5344CB8AC3E}">
        <p14:creationId xmlns:p14="http://schemas.microsoft.com/office/powerpoint/2010/main" val="3248647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a:t>
            </a:r>
            <a:r>
              <a:rPr lang="en-US" dirty="0" smtClean="0"/>
              <a:t>#3</a:t>
            </a:r>
            <a:endParaRPr lang="en-US" dirty="0"/>
          </a:p>
        </p:txBody>
      </p:sp>
      <p:sp>
        <p:nvSpPr>
          <p:cNvPr id="3" name="Content Placeholder 2"/>
          <p:cNvSpPr>
            <a:spLocks noGrp="1"/>
          </p:cNvSpPr>
          <p:nvPr>
            <p:ph idx="1"/>
          </p:nvPr>
        </p:nvSpPr>
        <p:spPr/>
        <p:txBody>
          <a:bodyPr/>
          <a:lstStyle/>
          <a:p>
            <a:pPr marL="571500" indent="-457200">
              <a:buFont typeface="+mj-lt"/>
              <a:buAutoNum type="arabicPeriod"/>
            </a:pPr>
            <a:r>
              <a:rPr lang="en-US" dirty="0"/>
              <a:t>Ever since Janie Masterson’s father died she would celebrate his birthday by going camping in the remote area of Kettle Pond State Park. When she was little he used to take her there a couple times a year. To help develop her survival instincts, he told her. It was probably one of the main reasons she</a:t>
            </a:r>
            <a:r>
              <a:rPr lang="en-US" dirty="0" smtClean="0"/>
              <a:t>…</a:t>
            </a:r>
          </a:p>
          <a:p>
            <a:pPr marL="571500" indent="-457200">
              <a:buFont typeface="+mj-lt"/>
              <a:buAutoNum type="arabicPeriod"/>
            </a:pPr>
            <a:r>
              <a:rPr lang="en-US" dirty="0"/>
              <a:t>I have lived three lifetimes but I have never been born and I have never died. You may think you know me but it is more likely that I know you and…</a:t>
            </a:r>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2612329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a:t>
            </a:r>
            <a:r>
              <a:rPr lang="en-US" dirty="0" smtClean="0"/>
              <a:t>#4</a:t>
            </a:r>
            <a:endParaRPr lang="en-US" dirty="0"/>
          </a:p>
        </p:txBody>
      </p:sp>
      <p:sp>
        <p:nvSpPr>
          <p:cNvPr id="3" name="Content Placeholder 2"/>
          <p:cNvSpPr>
            <a:spLocks noGrp="1"/>
          </p:cNvSpPr>
          <p:nvPr>
            <p:ph idx="1"/>
          </p:nvPr>
        </p:nvSpPr>
        <p:spPr>
          <a:xfrm>
            <a:off x="457200" y="2800530"/>
            <a:ext cx="4114800" cy="3828870"/>
          </a:xfrm>
        </p:spPr>
        <p:txBody>
          <a:bodyPr>
            <a:normAutofit fontScale="85000" lnSpcReduction="20000"/>
          </a:bodyPr>
          <a:lstStyle/>
          <a:p>
            <a:pPr marL="571500" indent="-457200">
              <a:buFont typeface="+mj-lt"/>
              <a:buAutoNum type="arabicPeriod"/>
            </a:pPr>
            <a:r>
              <a:rPr lang="en-US" dirty="0" smtClean="0">
                <a:solidFill>
                  <a:schemeClr val="tx1"/>
                </a:solidFill>
              </a:rPr>
              <a:t>shave</a:t>
            </a:r>
            <a:endParaRPr lang="en-US" dirty="0">
              <a:solidFill>
                <a:schemeClr val="tx1"/>
              </a:solidFill>
            </a:endParaRPr>
          </a:p>
          <a:p>
            <a:pPr marL="571500" indent="-457200">
              <a:buFont typeface="+mj-lt"/>
              <a:buAutoNum type="arabicPeriod"/>
            </a:pPr>
            <a:r>
              <a:rPr lang="en-US" dirty="0">
                <a:solidFill>
                  <a:schemeClr val="tx1"/>
                </a:solidFill>
              </a:rPr>
              <a:t>henpecked</a:t>
            </a:r>
          </a:p>
          <a:p>
            <a:pPr marL="571500" indent="-457200">
              <a:buFont typeface="+mj-lt"/>
              <a:buAutoNum type="arabicPeriod"/>
            </a:pPr>
            <a:r>
              <a:rPr lang="en-US" dirty="0">
                <a:solidFill>
                  <a:schemeClr val="tx1"/>
                </a:solidFill>
              </a:rPr>
              <a:t>usher</a:t>
            </a:r>
          </a:p>
          <a:p>
            <a:pPr marL="571500" indent="-457200">
              <a:buFont typeface="+mj-lt"/>
              <a:buAutoNum type="arabicPeriod"/>
            </a:pPr>
            <a:r>
              <a:rPr lang="en-US" dirty="0">
                <a:solidFill>
                  <a:schemeClr val="tx1"/>
                </a:solidFill>
              </a:rPr>
              <a:t>flourish</a:t>
            </a:r>
          </a:p>
          <a:p>
            <a:pPr marL="571500" indent="-457200">
              <a:buFont typeface="+mj-lt"/>
              <a:buAutoNum type="arabicPeriod"/>
            </a:pPr>
            <a:r>
              <a:rPr lang="en-US" dirty="0">
                <a:solidFill>
                  <a:schemeClr val="tx1"/>
                </a:solidFill>
              </a:rPr>
              <a:t>loose</a:t>
            </a:r>
          </a:p>
          <a:p>
            <a:pPr marL="571500" indent="-457200">
              <a:buFont typeface="+mj-lt"/>
              <a:buAutoNum type="arabicPeriod"/>
            </a:pPr>
            <a:r>
              <a:rPr lang="en-US" dirty="0">
                <a:solidFill>
                  <a:schemeClr val="tx1"/>
                </a:solidFill>
              </a:rPr>
              <a:t>grandson</a:t>
            </a:r>
          </a:p>
          <a:p>
            <a:pPr marL="571500" indent="-457200">
              <a:buFont typeface="+mj-lt"/>
              <a:buAutoNum type="arabicPeriod"/>
            </a:pPr>
            <a:r>
              <a:rPr lang="en-US" dirty="0">
                <a:solidFill>
                  <a:schemeClr val="tx1"/>
                </a:solidFill>
              </a:rPr>
              <a:t>pouch</a:t>
            </a:r>
          </a:p>
          <a:p>
            <a:pPr marL="571500" indent="-457200">
              <a:buFont typeface="+mj-lt"/>
              <a:buAutoNum type="arabicPeriod"/>
            </a:pPr>
            <a:r>
              <a:rPr lang="en-US" dirty="0">
                <a:solidFill>
                  <a:schemeClr val="tx1"/>
                </a:solidFill>
              </a:rPr>
              <a:t>cashews</a:t>
            </a:r>
          </a:p>
          <a:p>
            <a:pPr marL="571500" indent="-457200">
              <a:buFont typeface="+mj-lt"/>
              <a:buAutoNum type="arabicPeriod"/>
            </a:pPr>
            <a:r>
              <a:rPr lang="en-US" dirty="0">
                <a:solidFill>
                  <a:schemeClr val="tx1"/>
                </a:solidFill>
              </a:rPr>
              <a:t>disobey</a:t>
            </a:r>
          </a:p>
          <a:p>
            <a:pPr marL="571500" indent="-457200">
              <a:buFont typeface="+mj-lt"/>
              <a:buAutoNum type="arabicPeriod"/>
            </a:pPr>
            <a:r>
              <a:rPr lang="en-US" dirty="0">
                <a:solidFill>
                  <a:schemeClr val="tx1"/>
                </a:solidFill>
              </a:rPr>
              <a:t>rocky</a:t>
            </a:r>
          </a:p>
          <a:p>
            <a:pPr marL="571500" indent="-457200">
              <a:buFont typeface="+mj-lt"/>
              <a:buAutoNum type="arabicPeriod"/>
            </a:pPr>
            <a:r>
              <a:rPr lang="en-US" dirty="0">
                <a:solidFill>
                  <a:schemeClr val="tx1"/>
                </a:solidFill>
              </a:rPr>
              <a:t>passport</a:t>
            </a:r>
          </a:p>
          <a:p>
            <a:pPr marL="571500" indent="-457200">
              <a:buFont typeface="+mj-lt"/>
              <a:buAutoNum type="arabicPeriod"/>
            </a:pPr>
            <a:r>
              <a:rPr lang="en-US" dirty="0">
                <a:solidFill>
                  <a:schemeClr val="tx1"/>
                </a:solidFill>
              </a:rPr>
              <a:t>Volkswagen</a:t>
            </a:r>
          </a:p>
          <a:p>
            <a:endParaRPr lang="en-US" dirty="0"/>
          </a:p>
        </p:txBody>
      </p:sp>
      <p:sp>
        <p:nvSpPr>
          <p:cNvPr id="4" name="Rectangle 3"/>
          <p:cNvSpPr/>
          <p:nvPr/>
        </p:nvSpPr>
        <p:spPr>
          <a:xfrm>
            <a:off x="304800" y="1600200"/>
            <a:ext cx="8534400" cy="1200329"/>
          </a:xfrm>
          <a:prstGeom prst="rect">
            <a:avLst/>
          </a:prstGeom>
        </p:spPr>
        <p:txBody>
          <a:bodyPr wrap="square">
            <a:spAutoFit/>
          </a:bodyPr>
          <a:lstStyle/>
          <a:p>
            <a:pPr marL="114300" indent="0">
              <a:buNone/>
            </a:pPr>
            <a:r>
              <a:rPr lang="en-US" b="1" i="1" dirty="0"/>
              <a:t>The Dirty Dozen: </a:t>
            </a:r>
            <a:r>
              <a:rPr lang="en-US" dirty="0"/>
              <a:t>Write something using these 24 words. The order of the words can be switched around as necessary. The choice of whether you write fiction or non-fiction is up to you. And don’t use all the words in the first sentence.  You must use 12 of the 24 words.</a:t>
            </a:r>
            <a:endParaRPr lang="en-US" dirty="0"/>
          </a:p>
        </p:txBody>
      </p:sp>
      <p:sp>
        <p:nvSpPr>
          <p:cNvPr id="5" name="Rectangle 4"/>
          <p:cNvSpPr/>
          <p:nvPr/>
        </p:nvSpPr>
        <p:spPr>
          <a:xfrm>
            <a:off x="5867400" y="2801815"/>
            <a:ext cx="2971800" cy="3785652"/>
          </a:xfrm>
          <a:prstGeom prst="rect">
            <a:avLst/>
          </a:prstGeom>
        </p:spPr>
        <p:txBody>
          <a:bodyPr wrap="square">
            <a:spAutoFit/>
          </a:bodyPr>
          <a:lstStyle/>
          <a:p>
            <a:pPr marL="457200" indent="-457200">
              <a:buFont typeface="+mj-lt"/>
              <a:buAutoNum type="arabicPeriod"/>
            </a:pPr>
            <a:r>
              <a:rPr lang="en-US" sz="2000" dirty="0"/>
              <a:t>shortsighted</a:t>
            </a:r>
          </a:p>
          <a:p>
            <a:pPr marL="457200" indent="-457200">
              <a:buFont typeface="+mj-lt"/>
              <a:buAutoNum type="arabicPeriod"/>
            </a:pPr>
            <a:r>
              <a:rPr lang="en-US" sz="2000" dirty="0"/>
              <a:t>German</a:t>
            </a:r>
          </a:p>
          <a:p>
            <a:pPr marL="457200" indent="-457200">
              <a:buFont typeface="+mj-lt"/>
              <a:buAutoNum type="arabicPeriod"/>
            </a:pPr>
            <a:r>
              <a:rPr lang="en-US" sz="2000" dirty="0"/>
              <a:t>fireworks</a:t>
            </a:r>
          </a:p>
          <a:p>
            <a:pPr marL="457200" indent="-457200">
              <a:buFont typeface="+mj-lt"/>
              <a:buAutoNum type="arabicPeriod"/>
            </a:pPr>
            <a:r>
              <a:rPr lang="en-US" sz="2000" dirty="0"/>
              <a:t>shoulders</a:t>
            </a:r>
          </a:p>
          <a:p>
            <a:pPr marL="457200" indent="-457200">
              <a:buFont typeface="+mj-lt"/>
              <a:buAutoNum type="arabicPeriod"/>
            </a:pPr>
            <a:r>
              <a:rPr lang="en-US" sz="2000" dirty="0"/>
              <a:t>disappearance</a:t>
            </a:r>
          </a:p>
          <a:p>
            <a:pPr marL="457200" indent="-457200">
              <a:buFont typeface="+mj-lt"/>
              <a:buAutoNum type="arabicPeriod"/>
            </a:pPr>
            <a:r>
              <a:rPr lang="en-US" sz="2000" dirty="0"/>
              <a:t>volunteer</a:t>
            </a:r>
          </a:p>
          <a:p>
            <a:pPr marL="457200" indent="-457200">
              <a:buFont typeface="+mj-lt"/>
              <a:buAutoNum type="arabicPeriod"/>
            </a:pPr>
            <a:r>
              <a:rPr lang="en-US" sz="2000" dirty="0"/>
              <a:t>mountainous</a:t>
            </a:r>
          </a:p>
          <a:p>
            <a:pPr marL="457200" indent="-457200">
              <a:buFont typeface="+mj-lt"/>
              <a:buAutoNum type="arabicPeriod"/>
            </a:pPr>
            <a:r>
              <a:rPr lang="en-US" sz="2000" dirty="0"/>
              <a:t>extreme</a:t>
            </a:r>
          </a:p>
          <a:p>
            <a:pPr marL="457200" indent="-457200">
              <a:buFont typeface="+mj-lt"/>
              <a:buAutoNum type="arabicPeriod"/>
            </a:pPr>
            <a:r>
              <a:rPr lang="en-US" sz="2000" dirty="0"/>
              <a:t>tadpole</a:t>
            </a:r>
          </a:p>
          <a:p>
            <a:pPr marL="457200" indent="-457200">
              <a:buFont typeface="+mj-lt"/>
              <a:buAutoNum type="arabicPeriod"/>
            </a:pPr>
            <a:r>
              <a:rPr lang="en-US" sz="2000" dirty="0"/>
              <a:t>journeyman</a:t>
            </a:r>
          </a:p>
          <a:p>
            <a:pPr marL="457200" indent="-457200">
              <a:buFont typeface="+mj-lt"/>
              <a:buAutoNum type="arabicPeriod"/>
            </a:pPr>
            <a:r>
              <a:rPr lang="en-US" sz="2000" dirty="0" smtClean="0"/>
              <a:t>mock</a:t>
            </a:r>
          </a:p>
          <a:p>
            <a:pPr marL="457200" indent="-457200">
              <a:buFont typeface="+mj-lt"/>
              <a:buAutoNum type="arabicPeriod"/>
            </a:pPr>
            <a:r>
              <a:rPr lang="en-US" sz="2000" dirty="0" smtClean="0"/>
              <a:t>truck</a:t>
            </a:r>
            <a:endParaRPr lang="en-US" sz="2000" dirty="0"/>
          </a:p>
        </p:txBody>
      </p:sp>
    </p:spTree>
    <p:extLst>
      <p:ext uri="{BB962C8B-B14F-4D97-AF65-F5344CB8AC3E}">
        <p14:creationId xmlns:p14="http://schemas.microsoft.com/office/powerpoint/2010/main" val="3410662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a:t>
            </a:r>
            <a:r>
              <a:rPr lang="en-US" dirty="0" smtClean="0"/>
              <a:t>#5</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4500" y="1676400"/>
            <a:ext cx="5715000"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676400" y="5943600"/>
            <a:ext cx="5715000" cy="646331"/>
          </a:xfrm>
          <a:prstGeom prst="rect">
            <a:avLst/>
          </a:prstGeom>
        </p:spPr>
        <p:txBody>
          <a:bodyPr wrap="square">
            <a:spAutoFit/>
          </a:bodyPr>
          <a:lstStyle/>
          <a:p>
            <a:pPr lvl="0"/>
            <a:r>
              <a:rPr lang="en-US" dirty="0" smtClean="0"/>
              <a:t>“Normality is a fine ideal for those who have no imagination.” – Carl Jung</a:t>
            </a:r>
            <a:endParaRPr lang="en-US" dirty="0"/>
          </a:p>
        </p:txBody>
      </p:sp>
    </p:spTree>
    <p:extLst>
      <p:ext uri="{BB962C8B-B14F-4D97-AF65-F5344CB8AC3E}">
        <p14:creationId xmlns:p14="http://schemas.microsoft.com/office/powerpoint/2010/main" val="12917194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4188</TotalTime>
  <Words>3945</Words>
  <Application>Microsoft Office PowerPoint</Application>
  <PresentationFormat>On-screen Show (4:3)</PresentationFormat>
  <Paragraphs>408</Paragraphs>
  <Slides>59</Slides>
  <Notes>0</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Apothecary</vt:lpstr>
      <vt:lpstr>Creative Writing </vt:lpstr>
      <vt:lpstr>Journal Guidelines</vt:lpstr>
      <vt:lpstr>The writing prompt doesn’t speak to me so can I skip it? </vt:lpstr>
      <vt:lpstr>How do I use a visual prompt? </vt:lpstr>
      <vt:lpstr>Journal entry #1</vt:lpstr>
      <vt:lpstr>Journal entry #2</vt:lpstr>
      <vt:lpstr>Journal entry #3</vt:lpstr>
      <vt:lpstr>Journal entry #4</vt:lpstr>
      <vt:lpstr>Journal entry #5</vt:lpstr>
      <vt:lpstr>Journal entry #6</vt:lpstr>
      <vt:lpstr>Journal entry #7</vt:lpstr>
      <vt:lpstr>Journal entry #8</vt:lpstr>
      <vt:lpstr>Journal entry #9</vt:lpstr>
      <vt:lpstr>Journal entry #10</vt:lpstr>
      <vt:lpstr>Journal entry #11</vt:lpstr>
      <vt:lpstr>Journal entry #12</vt:lpstr>
      <vt:lpstr>Journal entry #13</vt:lpstr>
      <vt:lpstr>Journal entry #14</vt:lpstr>
      <vt:lpstr>Journal entry #15</vt:lpstr>
      <vt:lpstr>Journal entry #16</vt:lpstr>
      <vt:lpstr>Journal entry #17</vt:lpstr>
      <vt:lpstr>Journal entry #18</vt:lpstr>
      <vt:lpstr>Journal entry #19</vt:lpstr>
      <vt:lpstr>Journal entry #20</vt:lpstr>
      <vt:lpstr>Journal entry #21</vt:lpstr>
      <vt:lpstr>Journal entry #22</vt:lpstr>
      <vt:lpstr>Journal entry #23</vt:lpstr>
      <vt:lpstr>Journal entry #24</vt:lpstr>
      <vt:lpstr>Journal entry #25</vt:lpstr>
      <vt:lpstr>Journal entry #26</vt:lpstr>
      <vt:lpstr>Journal entry #27</vt:lpstr>
      <vt:lpstr>Journal entry #28</vt:lpstr>
      <vt:lpstr>Journal entry #29</vt:lpstr>
      <vt:lpstr>Journal entry #30</vt:lpstr>
      <vt:lpstr>Journal entry #31</vt:lpstr>
      <vt:lpstr>Journal entry #32</vt:lpstr>
      <vt:lpstr>Journal entry #33</vt:lpstr>
      <vt:lpstr>Journal entry #34</vt:lpstr>
      <vt:lpstr>Journal entry #35</vt:lpstr>
      <vt:lpstr>Journal entry #36</vt:lpstr>
      <vt:lpstr>Journal entry #37</vt:lpstr>
      <vt:lpstr>Journal entry #38</vt:lpstr>
      <vt:lpstr>Journal entry #39</vt:lpstr>
      <vt:lpstr>Journal entry #40</vt:lpstr>
      <vt:lpstr>Journal entry #41</vt:lpstr>
      <vt:lpstr>Journal entry #42</vt:lpstr>
      <vt:lpstr>Journal entry #43</vt:lpstr>
      <vt:lpstr>Journal entry #44</vt:lpstr>
      <vt:lpstr>Journal entry #45</vt:lpstr>
      <vt:lpstr>Journal entry #46</vt:lpstr>
      <vt:lpstr>Journal entry #47</vt:lpstr>
      <vt:lpstr>Journal entry #48</vt:lpstr>
      <vt:lpstr>Journal entry #49</vt:lpstr>
      <vt:lpstr>Journal entry #50</vt:lpstr>
      <vt:lpstr>Journal entry #51</vt:lpstr>
      <vt:lpstr>Journal entry #52</vt:lpstr>
      <vt:lpstr>Journal entry #53</vt:lpstr>
      <vt:lpstr>Journal entry #54</vt:lpstr>
      <vt:lpstr>Journal entry #55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Writing </dc:title>
  <dc:creator>Jen Ditrich</dc:creator>
  <cp:lastModifiedBy>Jen Ditrich</cp:lastModifiedBy>
  <cp:revision>74</cp:revision>
  <dcterms:created xsi:type="dcterms:W3CDTF">2014-07-28T22:25:10Z</dcterms:created>
  <dcterms:modified xsi:type="dcterms:W3CDTF">2014-08-18T22:47:26Z</dcterms:modified>
</cp:coreProperties>
</file>